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7" r:id="rId2"/>
    <p:sldId id="313" r:id="rId3"/>
    <p:sldId id="261" r:id="rId4"/>
    <p:sldId id="260" r:id="rId5"/>
    <p:sldId id="263" r:id="rId6"/>
    <p:sldId id="264" r:id="rId7"/>
    <p:sldId id="266" r:id="rId8"/>
    <p:sldId id="280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267" r:id="rId21"/>
    <p:sldId id="311" r:id="rId22"/>
    <p:sldId id="268" r:id="rId23"/>
    <p:sldId id="269" r:id="rId24"/>
    <p:sldId id="270" r:id="rId25"/>
    <p:sldId id="271" r:id="rId26"/>
    <p:sldId id="326" r:id="rId27"/>
    <p:sldId id="341" r:id="rId28"/>
    <p:sldId id="327" r:id="rId29"/>
    <p:sldId id="328" r:id="rId30"/>
    <p:sldId id="330" r:id="rId31"/>
    <p:sldId id="329" r:id="rId32"/>
    <p:sldId id="331" r:id="rId33"/>
    <p:sldId id="302" r:id="rId34"/>
    <p:sldId id="312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05" r:id="rId44"/>
    <p:sldId id="340" r:id="rId45"/>
  </p:sldIdLst>
  <p:sldSz cx="9144000" cy="6858000" type="screen4x3"/>
  <p:notesSz cx="6858000" cy="92964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48490" autoAdjust="0"/>
  </p:normalViewPr>
  <p:slideViewPr>
    <p:cSldViewPr>
      <p:cViewPr varScale="1">
        <p:scale>
          <a:sx n="36" d="100"/>
          <a:sy n="36" d="100"/>
        </p:scale>
        <p:origin x="23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28C8E-D59A-483E-8EA7-C39209501BFD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53AAF-7DA8-4328-AD95-58F2BF9B6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0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269F9-49EC-430A-919B-319AFFD08AA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5108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22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216BC57A-E985-4E37-8D47-F4D16796D3CD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7673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D7464BB7-184B-4581-95FE-D25EF1790195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1210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14FE2-BFD9-4286-B5D3-E6F627EC6DF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4556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7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44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7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82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9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13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15816-468C-4AB9-A331-75A4C10DFB9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807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12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04595-8FEF-4ABB-B1A4-164A7A421F4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76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C00D5-431B-41FC-9501-55CD318AF89F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2906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6DACF-2B5F-4D48-B2A5-47FF539FC3E5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4415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5029E-589D-4CE7-92CA-8262F2E61AB7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5368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016B6-49B4-4510-B211-B3511DA28F41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0684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81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82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9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9B1B7-E9F7-45D5-87A5-7804FEA39FB2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15822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10C6ED24-60C9-4F0A-AC5B-3C1DEC3F5542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4819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24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92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33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399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56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752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31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433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7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DDA24-D527-4A55-ABC1-30ACEF6A9A0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00601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729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320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543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9B301-F94A-4FF0-86DE-111FD1F228E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03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5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40D08-2B63-49DF-A8CA-9B0B5867D57C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0750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F427B-08C3-4557-852D-CEB0D1F640F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6198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E6775-FE72-4447-A417-92035870C8B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939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53AAF-7DA8-4328-AD95-58F2BF9B65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1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7F904C-D30E-4155-AB29-0632C6EB16E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E4BC37-DFB8-44BC-AE60-E61D4869A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904C-D30E-4155-AB29-0632C6EB16E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4BC37-DFB8-44BC-AE60-E61D4869A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904C-D30E-4155-AB29-0632C6EB16E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4BC37-DFB8-44BC-AE60-E61D4869A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904C-D30E-4155-AB29-0632C6EB16E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4BC37-DFB8-44BC-AE60-E61D4869A1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904C-D30E-4155-AB29-0632C6EB16E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4BC37-DFB8-44BC-AE60-E61D4869A1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904C-D30E-4155-AB29-0632C6EB16E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4BC37-DFB8-44BC-AE60-E61D4869A1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904C-D30E-4155-AB29-0632C6EB16E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4BC37-DFB8-44BC-AE60-E61D4869A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904C-D30E-4155-AB29-0632C6EB16E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4BC37-DFB8-44BC-AE60-E61D4869A1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7F904C-D30E-4155-AB29-0632C6EB16E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4BC37-DFB8-44BC-AE60-E61D4869A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47F904C-D30E-4155-AB29-0632C6EB16E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4BC37-DFB8-44BC-AE60-E61D4869A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7F904C-D30E-4155-AB29-0632C6EB16E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E4BC37-DFB8-44BC-AE60-E61D4869A1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7F904C-D30E-4155-AB29-0632C6EB16E8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E4BC37-DFB8-44BC-AE60-E61D4869A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985838"/>
            <a:ext cx="7848600" cy="1444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Skin Integrity and Wound Care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7239000" cy="1752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52600" y="2514600"/>
            <a:ext cx="624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00200" y="28194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Chapter </a:t>
            </a:r>
            <a:r>
              <a:rPr lang="en-US" sz="2800" dirty="0" smtClean="0"/>
              <a:t>36</a:t>
            </a:r>
            <a:endParaRPr lang="en-US" sz="2800" dirty="0"/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Risk Factors for Pressure Ulcers 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Advanced age</a:t>
            </a:r>
          </a:p>
          <a:p>
            <a:r>
              <a:rPr lang="en-US" smtClean="0"/>
              <a:t>Presence of certain chronic conditions</a:t>
            </a:r>
          </a:p>
          <a:p>
            <a:r>
              <a:rPr lang="en-US" smtClean="0"/>
              <a:t>Other factors</a:t>
            </a:r>
          </a:p>
          <a:p>
            <a:pPr lvl="1"/>
            <a:r>
              <a:rPr lang="en-US" smtClean="0"/>
              <a:t>Poor lifting and transferring techniques</a:t>
            </a:r>
          </a:p>
          <a:p>
            <a:pPr lvl="1"/>
            <a:r>
              <a:rPr lang="en-US" smtClean="0"/>
              <a:t>Incorrect positioning</a:t>
            </a:r>
          </a:p>
          <a:p>
            <a:pPr lvl="1"/>
            <a:r>
              <a:rPr lang="en-US" smtClean="0"/>
              <a:t>Hard support surfaces</a:t>
            </a:r>
          </a:p>
          <a:p>
            <a:pPr lvl="1"/>
            <a:r>
              <a:rPr lang="en-US" smtClean="0"/>
              <a:t>Incorrect application of pressure-relieving devices</a:t>
            </a:r>
          </a:p>
        </p:txBody>
      </p:sp>
    </p:spTree>
    <p:extLst>
      <p:ext uri="{BB962C8B-B14F-4D97-AF65-F5344CB8AC3E}">
        <p14:creationId xmlns:p14="http://schemas.microsoft.com/office/powerpoint/2010/main" val="33416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Risk Assessment Tools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Braden Scale for Predicting Pressure Sore Risk</a:t>
            </a:r>
          </a:p>
          <a:p>
            <a:endParaRPr lang="en-US" dirty="0" smtClean="0"/>
          </a:p>
          <a:p>
            <a:r>
              <a:rPr lang="en-US" dirty="0" smtClean="0"/>
              <a:t>Norton’s Pressure Area Risk Assessment Form Scale</a:t>
            </a:r>
          </a:p>
        </p:txBody>
      </p:sp>
    </p:spTree>
    <p:extLst>
      <p:ext uri="{BB962C8B-B14F-4D97-AF65-F5344CB8AC3E}">
        <p14:creationId xmlns:p14="http://schemas.microsoft.com/office/powerpoint/2010/main" val="21605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 charset="0"/>
              </a:rPr>
              <a:t>Figure 36-2</a:t>
            </a:r>
            <a:r>
              <a:rPr lang="en-US" sz="2000" dirty="0" smtClean="0">
                <a:latin typeface="Arial" charset="0"/>
              </a:rPr>
              <a:t>   Braden scale for predicting pressure sore risk.</a:t>
            </a:r>
            <a:br>
              <a:rPr lang="en-US" sz="2000" dirty="0" smtClean="0">
                <a:latin typeface="Arial" charset="0"/>
              </a:rPr>
            </a:br>
            <a:r>
              <a:rPr lang="en-US" sz="2000" i="1" dirty="0" smtClean="0">
                <a:latin typeface="Arial" charset="0"/>
              </a:rPr>
              <a:t>Copyright © Barbara Braden and Nancy Bergstrom, 1988. Reprinted with permission.</a:t>
            </a:r>
          </a:p>
        </p:txBody>
      </p:sp>
      <p:pic>
        <p:nvPicPr>
          <p:cNvPr id="46083" name="AAFWCYK0.jpg" descr="AAFWCYK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76" y="1447800"/>
            <a:ext cx="7065162" cy="532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32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Table 36-2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Norton’s Pressure Area Risk Assessment Form (Scoring System)</a:t>
            </a:r>
            <a:endParaRPr lang="en-US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8131" name="tab_36_02.jpg" descr="tab_36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81225"/>
            <a:ext cx="8686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5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313612" cy="472598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Stage I</a:t>
            </a:r>
          </a:p>
          <a:p>
            <a:pPr eaLnBrk="1" hangingPunct="1"/>
            <a:r>
              <a:rPr lang="en-US" dirty="0" smtClean="0"/>
              <a:t>Stage II</a:t>
            </a:r>
          </a:p>
          <a:p>
            <a:pPr eaLnBrk="1" hangingPunct="1"/>
            <a:r>
              <a:rPr lang="en-US" dirty="0" smtClean="0"/>
              <a:t>Stage III</a:t>
            </a:r>
          </a:p>
          <a:p>
            <a:pPr eaLnBrk="1" hangingPunct="1"/>
            <a:r>
              <a:rPr lang="en-US" dirty="0" smtClean="0"/>
              <a:t>Stage IV 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err="1" smtClean="0"/>
              <a:t>Eschar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Fig. 36-1 pg. 831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Staging of Pressure Ulcers</a:t>
            </a:r>
          </a:p>
        </p:txBody>
      </p:sp>
    </p:spTree>
    <p:extLst>
      <p:ext uri="{BB962C8B-B14F-4D97-AF65-F5344CB8AC3E}">
        <p14:creationId xmlns:p14="http://schemas.microsoft.com/office/powerpoint/2010/main" val="32303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ge1_bedso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1219200"/>
            <a:ext cx="5003800" cy="48516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 Pressure Ulcer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ge2_bedso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295400"/>
            <a:ext cx="5791200" cy="4343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 Pressure Ulcer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ge3_diag.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9493" y="1524000"/>
            <a:ext cx="6476731" cy="4343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 Pressure Ulcer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ge3_bedso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7300" y="1489869"/>
            <a:ext cx="6629400" cy="4508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 Pressure Ulcer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ge4_bedso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219200"/>
            <a:ext cx="4951141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4 Pressure Ulcer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Factors Affecting Skin </a:t>
            </a:r>
            <a:br>
              <a:rPr lang="en-US"/>
            </a:br>
            <a:r>
              <a:rPr lang="en-US"/>
              <a:t>Integrity 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Genetics and heredity</a:t>
            </a:r>
          </a:p>
          <a:p>
            <a:r>
              <a:rPr lang="en-US" dirty="0" smtClean="0"/>
              <a:t>Age </a:t>
            </a:r>
          </a:p>
          <a:p>
            <a:r>
              <a:rPr lang="en-US" dirty="0" smtClean="0"/>
              <a:t>Chronic illnesses and their treatments </a:t>
            </a:r>
          </a:p>
          <a:p>
            <a:r>
              <a:rPr lang="en-US" dirty="0" smtClean="0"/>
              <a:t>Medications</a:t>
            </a:r>
          </a:p>
          <a:p>
            <a:r>
              <a:rPr lang="en-US" dirty="0" smtClean="0"/>
              <a:t>Poor nutrition</a:t>
            </a:r>
          </a:p>
        </p:txBody>
      </p:sp>
    </p:spTree>
    <p:extLst>
      <p:ext uri="{BB962C8B-B14F-4D97-AF65-F5344CB8AC3E}">
        <p14:creationId xmlns:p14="http://schemas.microsoft.com/office/powerpoint/2010/main" val="31944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Regeneration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Primary intention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Secondary intention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Tertiary intention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Types of Healing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RSA_open_abd_woun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14500" y="1624806"/>
            <a:ext cx="5715000" cy="42386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0772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The inflammatory phase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proliferative phase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maturation phase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Phases of Healing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Cleansing phase</a:t>
            </a:r>
          </a:p>
          <a:p>
            <a:endParaRPr lang="en-US" smtClean="0"/>
          </a:p>
          <a:p>
            <a:r>
              <a:rPr lang="en-US" smtClean="0"/>
              <a:t>Homeostasis</a:t>
            </a:r>
          </a:p>
          <a:p>
            <a:endParaRPr lang="en-US" smtClean="0"/>
          </a:p>
          <a:p>
            <a:r>
              <a:rPr lang="en-US" smtClean="0"/>
              <a:t>Inflammation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Inflammatory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Granulation tissue </a:t>
            </a:r>
          </a:p>
          <a:p>
            <a:endParaRPr lang="en-US" dirty="0" smtClean="0"/>
          </a:p>
          <a:p>
            <a:r>
              <a:rPr lang="en-US" dirty="0" smtClean="0"/>
              <a:t>Cell development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Proliferative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Epitheliazation</a:t>
            </a:r>
          </a:p>
          <a:p>
            <a:endParaRPr lang="en-US" dirty="0" smtClean="0"/>
          </a:p>
          <a:p>
            <a:r>
              <a:rPr lang="en-US" dirty="0" smtClean="0"/>
              <a:t>Remodeling 	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Maturation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Serous</a:t>
            </a:r>
          </a:p>
          <a:p>
            <a:r>
              <a:rPr lang="en-US" dirty="0" smtClean="0"/>
              <a:t>Sanguineous</a:t>
            </a:r>
          </a:p>
          <a:p>
            <a:r>
              <a:rPr lang="en-US" dirty="0" err="1" smtClean="0"/>
              <a:t>Serosanguineous</a:t>
            </a:r>
            <a:endParaRPr lang="en-US" dirty="0" smtClean="0"/>
          </a:p>
          <a:p>
            <a:r>
              <a:rPr lang="en-US" dirty="0" smtClean="0"/>
              <a:t>Purulent</a:t>
            </a:r>
          </a:p>
          <a:p>
            <a:r>
              <a:rPr lang="en-US" dirty="0" err="1" smtClean="0"/>
              <a:t>Purosanguineous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Exudate </a:t>
            </a:r>
          </a:p>
        </p:txBody>
      </p:sp>
    </p:spTree>
    <p:extLst>
      <p:ext uri="{BB962C8B-B14F-4D97-AF65-F5344CB8AC3E}">
        <p14:creationId xmlns:p14="http://schemas.microsoft.com/office/powerpoint/2010/main" val="29899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Hemorrhage</a:t>
            </a:r>
          </a:p>
          <a:p>
            <a:endParaRPr lang="en-US" dirty="0" smtClean="0"/>
          </a:p>
          <a:p>
            <a:r>
              <a:rPr lang="en-US" dirty="0" smtClean="0"/>
              <a:t>Infection</a:t>
            </a:r>
          </a:p>
          <a:p>
            <a:endParaRPr lang="en-US" dirty="0" smtClean="0"/>
          </a:p>
          <a:p>
            <a:r>
              <a:rPr lang="en-US" dirty="0" smtClean="0"/>
              <a:t>Dehiscence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47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Factors Affecting Wound Healing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Nutritional status</a:t>
            </a:r>
          </a:p>
          <a:p>
            <a:r>
              <a:rPr lang="en-US" dirty="0" smtClean="0"/>
              <a:t>Lifestyle</a:t>
            </a:r>
          </a:p>
          <a:p>
            <a:r>
              <a:rPr lang="en-US" dirty="0" smtClean="0"/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20519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Nursing Process: </a:t>
            </a:r>
            <a:r>
              <a:rPr lang="en-US" dirty="0" smtClean="0"/>
              <a:t>Assessment </a:t>
            </a:r>
            <a:r>
              <a:rPr lang="en-US" sz="2700" dirty="0" smtClean="0"/>
              <a:t>(pg. 842)</a:t>
            </a:r>
            <a:endParaRPr lang="en-US" sz="2700" dirty="0"/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Nursing history</a:t>
            </a:r>
          </a:p>
          <a:p>
            <a:r>
              <a:rPr lang="en-US" sz="3200" dirty="0" smtClean="0"/>
              <a:t>Skin assessment</a:t>
            </a:r>
          </a:p>
          <a:p>
            <a:r>
              <a:rPr lang="en-US" sz="3200" dirty="0"/>
              <a:t>Untreated wounds</a:t>
            </a:r>
          </a:p>
          <a:p>
            <a:r>
              <a:rPr lang="en-US" sz="3200" dirty="0" smtClean="0"/>
              <a:t>Treated wounds (also pg. 853)</a:t>
            </a:r>
          </a:p>
          <a:p>
            <a:r>
              <a:rPr lang="en-US" sz="3200" dirty="0" smtClean="0"/>
              <a:t>Pressure ulcers </a:t>
            </a:r>
          </a:p>
          <a:p>
            <a:pPr marL="109728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35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313613" cy="5029200"/>
          </a:xfrm>
        </p:spPr>
        <p:txBody>
          <a:bodyPr/>
          <a:lstStyle/>
          <a:p>
            <a:r>
              <a:rPr lang="en-US" dirty="0" smtClean="0"/>
              <a:t>Incision</a:t>
            </a:r>
          </a:p>
          <a:p>
            <a:r>
              <a:rPr lang="en-US" dirty="0"/>
              <a:t>Contusion</a:t>
            </a:r>
          </a:p>
          <a:p>
            <a:r>
              <a:rPr lang="en-US" dirty="0" smtClean="0"/>
              <a:t>Abrasion</a:t>
            </a:r>
          </a:p>
          <a:p>
            <a:r>
              <a:rPr lang="en-US" dirty="0" smtClean="0"/>
              <a:t>Puncture</a:t>
            </a:r>
          </a:p>
          <a:p>
            <a:r>
              <a:rPr lang="en-US" dirty="0" smtClean="0"/>
              <a:t>Laceration</a:t>
            </a:r>
          </a:p>
          <a:p>
            <a:r>
              <a:rPr lang="en-US" dirty="0" smtClean="0"/>
              <a:t>Penetrating 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Wounds </a:t>
            </a:r>
            <a:r>
              <a:rPr lang="en-US" sz="2800" dirty="0" smtClean="0"/>
              <a:t>(Tab 36-1;p. 829)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Arial" charset="0"/>
              </a:rPr>
              <a:t>Figure 36-6</a:t>
            </a:r>
            <a:r>
              <a:rPr lang="en-US" sz="3200" dirty="0" smtClean="0">
                <a:latin typeface="Arial" charset="0"/>
              </a:rPr>
              <a:t>   Wound/skin documentation sheet.</a:t>
            </a:r>
          </a:p>
        </p:txBody>
      </p:sp>
      <p:pic>
        <p:nvPicPr>
          <p:cNvPr id="71683" name="AAFWCYT0.jpg" descr="AAFWCYT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50568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Labs</a:t>
            </a:r>
          </a:p>
          <a:p>
            <a:pPr lvl="1"/>
            <a:r>
              <a:rPr lang="en-US" dirty="0" smtClean="0"/>
              <a:t>Leukocytes (WBC)</a:t>
            </a:r>
          </a:p>
          <a:p>
            <a:pPr lvl="1"/>
            <a:r>
              <a:rPr lang="en-US" dirty="0" smtClean="0"/>
              <a:t>Hemoglobin (</a:t>
            </a:r>
            <a:r>
              <a:rPr lang="en-US" dirty="0" err="1" smtClean="0"/>
              <a:t>Hgb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Coagulation studies</a:t>
            </a:r>
          </a:p>
          <a:p>
            <a:pPr lvl="1"/>
            <a:r>
              <a:rPr lang="en-US" dirty="0" smtClean="0"/>
              <a:t>Protein</a:t>
            </a:r>
          </a:p>
          <a:p>
            <a:pPr lvl="1"/>
            <a:r>
              <a:rPr lang="en-US" dirty="0" smtClean="0"/>
              <a:t>Culture &amp; sensitivity (C&amp;S)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Process: Assessment</a:t>
            </a:r>
          </a:p>
        </p:txBody>
      </p:sp>
    </p:spTree>
    <p:extLst>
      <p:ext uri="{BB962C8B-B14F-4D97-AF65-F5344CB8AC3E}">
        <p14:creationId xmlns:p14="http://schemas.microsoft.com/office/powerpoint/2010/main" val="6561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Nursing Diagnoses 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nursing diagnoses are relevant to skin integrity? </a:t>
            </a:r>
          </a:p>
          <a:p>
            <a:endParaRPr lang="en-US" dirty="0"/>
          </a:p>
          <a:p>
            <a:r>
              <a:rPr lang="en-US" dirty="0" smtClean="0"/>
              <a:t>Risk for Impaired Skin Integrity</a:t>
            </a:r>
          </a:p>
          <a:p>
            <a:r>
              <a:rPr lang="en-US" dirty="0" smtClean="0"/>
              <a:t>Impaired Skin Integrity </a:t>
            </a:r>
          </a:p>
          <a:p>
            <a:r>
              <a:rPr lang="en-US" dirty="0" smtClean="0"/>
              <a:t>Impaired Tissue Integrity </a:t>
            </a:r>
          </a:p>
          <a:p>
            <a:r>
              <a:rPr lang="en-US" dirty="0" smtClean="0"/>
              <a:t>Risk for Infection</a:t>
            </a:r>
          </a:p>
          <a:p>
            <a:r>
              <a:rPr lang="en-US" dirty="0" smtClean="0"/>
              <a:t>Acute Pain</a:t>
            </a:r>
          </a:p>
        </p:txBody>
      </p:sp>
    </p:spTree>
    <p:extLst>
      <p:ext uri="{BB962C8B-B14F-4D97-AF65-F5344CB8AC3E}">
        <p14:creationId xmlns:p14="http://schemas.microsoft.com/office/powerpoint/2010/main" val="1977486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Impaired skin integrity</a:t>
            </a:r>
          </a:p>
          <a:p>
            <a:endParaRPr lang="en-US" dirty="0" smtClean="0"/>
          </a:p>
          <a:p>
            <a:r>
              <a:rPr lang="en-US" dirty="0" smtClean="0"/>
              <a:t>Wound will heal by June 1, 2013 AEB:</a:t>
            </a:r>
          </a:p>
          <a:p>
            <a:pPr lvl="1"/>
            <a:r>
              <a:rPr lang="en-US" dirty="0" smtClean="0"/>
              <a:t>Decreased in size of wound</a:t>
            </a:r>
          </a:p>
          <a:p>
            <a:pPr lvl="1"/>
            <a:r>
              <a:rPr lang="en-US" dirty="0" smtClean="0"/>
              <a:t>No purulent drainage</a:t>
            </a:r>
          </a:p>
          <a:p>
            <a:pPr lvl="1"/>
            <a:r>
              <a:rPr lang="en-US" dirty="0" smtClean="0"/>
              <a:t>No erythema</a:t>
            </a:r>
          </a:p>
          <a:p>
            <a:pPr lvl="1"/>
            <a:r>
              <a:rPr lang="en-US" dirty="0" smtClean="0"/>
              <a:t>No odor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for impaired skin integrity</a:t>
            </a:r>
          </a:p>
          <a:p>
            <a:endParaRPr lang="en-US" dirty="0"/>
          </a:p>
          <a:p>
            <a:r>
              <a:rPr lang="en-US" dirty="0" smtClean="0"/>
              <a:t>Will maintain intact skin throughout hospital stay AEB:</a:t>
            </a:r>
          </a:p>
          <a:p>
            <a:pPr lvl="1"/>
            <a:r>
              <a:rPr lang="en-US" dirty="0" smtClean="0"/>
              <a:t>No breaks in skin</a:t>
            </a:r>
          </a:p>
          <a:p>
            <a:pPr lvl="1"/>
            <a:r>
              <a:rPr lang="en-US" dirty="0" smtClean="0"/>
              <a:t>Skin without erythema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Process</a:t>
            </a:r>
          </a:p>
        </p:txBody>
      </p:sp>
    </p:spTree>
    <p:extLst>
      <p:ext uri="{BB962C8B-B14F-4D97-AF65-F5344CB8AC3E}">
        <p14:creationId xmlns:p14="http://schemas.microsoft.com/office/powerpoint/2010/main" val="3040741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Moist wound</a:t>
            </a:r>
          </a:p>
          <a:p>
            <a:r>
              <a:rPr lang="en-US" dirty="0" smtClean="0"/>
              <a:t>Nutrition/hydration</a:t>
            </a:r>
          </a:p>
          <a:p>
            <a:r>
              <a:rPr lang="en-US" dirty="0" smtClean="0"/>
              <a:t>Preventing infection</a:t>
            </a:r>
          </a:p>
          <a:p>
            <a:r>
              <a:rPr lang="en-US" dirty="0" smtClean="0"/>
              <a:t>Positioning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Implementing- Supporting Wound Healing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 assessment 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Skin hygiene</a:t>
            </a:r>
          </a:p>
          <a:p>
            <a:r>
              <a:rPr lang="en-US" dirty="0" smtClean="0"/>
              <a:t>Avoiding skin trauma </a:t>
            </a:r>
          </a:p>
          <a:p>
            <a:r>
              <a:rPr lang="en-US" dirty="0" smtClean="0"/>
              <a:t>Supportive devices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Implementing- Preventing Pressure Sores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44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Treating Pressure Ulcers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Minimize direct pressure</a:t>
            </a:r>
          </a:p>
          <a:p>
            <a:r>
              <a:rPr lang="en-US" dirty="0" smtClean="0"/>
              <a:t>Reposition the client at least every 2 hours</a:t>
            </a:r>
          </a:p>
          <a:p>
            <a:r>
              <a:rPr lang="en-US" dirty="0" smtClean="0"/>
              <a:t>Schedule and record position changes</a:t>
            </a:r>
          </a:p>
          <a:p>
            <a:r>
              <a:rPr lang="en-US" dirty="0" smtClean="0"/>
              <a:t>Use of devices to minimize pressure areas</a:t>
            </a:r>
          </a:p>
          <a:p>
            <a:r>
              <a:rPr lang="en-US" dirty="0" smtClean="0"/>
              <a:t>Dressing changes as ordered </a:t>
            </a:r>
          </a:p>
          <a:p>
            <a:r>
              <a:rPr lang="en-US" dirty="0"/>
              <a:t>Obtain C&amp;S, if infected</a:t>
            </a:r>
          </a:p>
          <a:p>
            <a:r>
              <a:rPr lang="en-US" dirty="0"/>
              <a:t>Teach the client to move frequently</a:t>
            </a:r>
          </a:p>
          <a:p>
            <a:r>
              <a:rPr lang="en-US" dirty="0"/>
              <a:t>Provide ROM </a:t>
            </a:r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17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clinical learning lab </a:t>
            </a:r>
          </a:p>
          <a:p>
            <a:r>
              <a:rPr lang="en-US" dirty="0" smtClean="0"/>
              <a:t>Pg. 849-851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Wound Irrigation &amp; Cleansing Wounds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69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clinical learning lab </a:t>
            </a:r>
          </a:p>
          <a:p>
            <a:r>
              <a:rPr lang="en-US" dirty="0" smtClean="0"/>
              <a:t>Pg. 854-856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Binders &amp; Bandages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4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76250" indent="-476250" eaLnBrk="1" hangingPunct="1"/>
            <a:r>
              <a:rPr lang="en-US" sz="2500" smtClean="0"/>
              <a:t> Open </a:t>
            </a:r>
          </a:p>
          <a:p>
            <a:pPr marL="476250" indent="-476250" eaLnBrk="1" hangingPunct="1"/>
            <a:endParaRPr lang="en-US" sz="2500" smtClean="0"/>
          </a:p>
          <a:p>
            <a:pPr marL="476250" indent="-476250" eaLnBrk="1" hangingPunct="1">
              <a:buFont typeface="Wingdings" pitchFamily="2" charset="2"/>
              <a:buNone/>
            </a:pPr>
            <a:endParaRPr lang="en-US" sz="250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Wounds</a:t>
            </a:r>
            <a:endParaRPr lang="en-US" sz="280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876800" y="1371600"/>
            <a:ext cx="3581400" cy="4573588"/>
          </a:xfrm>
        </p:spPr>
        <p:txBody>
          <a:bodyPr/>
          <a:lstStyle/>
          <a:p>
            <a:pPr marL="476250" indent="-476250" eaLnBrk="1" hangingPunct="1">
              <a:lnSpc>
                <a:spcPct val="90000"/>
              </a:lnSpc>
            </a:pPr>
            <a:r>
              <a:rPr lang="en-US" sz="2500" dirty="0" smtClean="0"/>
              <a:t>Closed</a:t>
            </a:r>
          </a:p>
          <a:p>
            <a:pPr marL="476250" indent="-47625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dirty="0" smtClean="0"/>
          </a:p>
        </p:txBody>
      </p:sp>
      <p:pic>
        <p:nvPicPr>
          <p:cNvPr id="6149" name="Picture 4" descr="closed_w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231" y="2819400"/>
            <a:ext cx="3670369" cy="261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open_wou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50" y="2666999"/>
            <a:ext cx="2890950" cy="276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486400" y="5619597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Contusion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86596" y="5623951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Laceration </a:t>
            </a:r>
            <a:endParaRPr lang="en-US" sz="2800" dirty="0"/>
          </a:p>
        </p:txBody>
      </p:sp>
    </p:spTree>
  </p:cSld>
  <p:clrMapOvr>
    <a:masterClrMapping/>
  </p:clrMapOvr>
  <p:transition advTm="4391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Local Effects of Heat</a:t>
            </a:r>
          </a:p>
        </p:txBody>
      </p:sp>
      <p:sp>
        <p:nvSpPr>
          <p:cNvPr id="1034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Vasodilation</a:t>
            </a:r>
          </a:p>
          <a:p>
            <a:r>
              <a:rPr lang="en-US" dirty="0" smtClean="0"/>
              <a:t>Increases capillary permeability</a:t>
            </a:r>
          </a:p>
          <a:p>
            <a:r>
              <a:rPr lang="en-US" dirty="0" smtClean="0"/>
              <a:t>Increases cellular metabolism</a:t>
            </a:r>
          </a:p>
          <a:p>
            <a:r>
              <a:rPr lang="en-US" dirty="0" smtClean="0"/>
              <a:t>Increases inflammation</a:t>
            </a:r>
          </a:p>
          <a:p>
            <a:r>
              <a:rPr lang="en-US" dirty="0" smtClean="0"/>
              <a:t>Sedative effect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are the systemic effects of heat?</a:t>
            </a:r>
          </a:p>
        </p:txBody>
      </p:sp>
    </p:spTree>
    <p:extLst>
      <p:ext uri="{BB962C8B-B14F-4D97-AF65-F5344CB8AC3E}">
        <p14:creationId xmlns:p14="http://schemas.microsoft.com/office/powerpoint/2010/main" val="772277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Local Effects of Cold</a:t>
            </a:r>
          </a:p>
        </p:txBody>
      </p:sp>
      <p:sp>
        <p:nvSpPr>
          <p:cNvPr id="1054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Vasoconstriction</a:t>
            </a:r>
          </a:p>
          <a:p>
            <a:r>
              <a:rPr lang="en-US" dirty="0" smtClean="0"/>
              <a:t>Decreases capillary permeability</a:t>
            </a:r>
          </a:p>
          <a:p>
            <a:r>
              <a:rPr lang="en-US" dirty="0" smtClean="0"/>
              <a:t>Decreases cellular metabolism</a:t>
            </a:r>
          </a:p>
          <a:p>
            <a:r>
              <a:rPr lang="en-US" dirty="0" smtClean="0"/>
              <a:t>Slows bacterial growth</a:t>
            </a:r>
          </a:p>
          <a:p>
            <a:r>
              <a:rPr lang="en-US" dirty="0" smtClean="0"/>
              <a:t>Decreases inflammation</a:t>
            </a:r>
          </a:p>
          <a:p>
            <a:r>
              <a:rPr lang="en-US" dirty="0" smtClean="0"/>
              <a:t>Local anesthetic effect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What are the systemic effects of </a:t>
            </a:r>
            <a:r>
              <a:rPr lang="en-US" dirty="0" smtClean="0"/>
              <a:t>cold?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402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</a:t>
            </a:r>
          </a:p>
          <a:p>
            <a:endParaRPr lang="en-US" dirty="0"/>
          </a:p>
          <a:p>
            <a:r>
              <a:rPr lang="en-US" dirty="0" smtClean="0"/>
              <a:t>Heat</a:t>
            </a:r>
          </a:p>
          <a:p>
            <a:endParaRPr lang="en-US" dirty="0"/>
          </a:p>
          <a:p>
            <a:r>
              <a:rPr lang="en-US" dirty="0" smtClean="0"/>
              <a:t>Moist or dry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Rebound phenomenon </a:t>
            </a:r>
          </a:p>
          <a:p>
            <a:pPr marL="457200" indent="-457200"/>
            <a:r>
              <a:rPr lang="en-US" dirty="0" err="1" smtClean="0"/>
              <a:t>Age..the</a:t>
            </a:r>
            <a:r>
              <a:rPr lang="en-US" dirty="0" smtClean="0"/>
              <a:t> very young or very old</a:t>
            </a:r>
          </a:p>
          <a:p>
            <a:pPr marL="457200" indent="-457200"/>
            <a:r>
              <a:rPr lang="en-US" dirty="0" smtClean="0"/>
              <a:t>Sensory impairment</a:t>
            </a:r>
          </a:p>
          <a:p>
            <a:pPr marL="457200" indent="-457200"/>
            <a:r>
              <a:rPr lang="en-US" dirty="0" smtClean="0"/>
              <a:t>Impaired mental status</a:t>
            </a:r>
          </a:p>
          <a:p>
            <a:pPr marL="457200" indent="-457200"/>
            <a:r>
              <a:rPr lang="en-US" dirty="0" smtClean="0"/>
              <a:t>Body part </a:t>
            </a:r>
          </a:p>
          <a:p>
            <a:pPr marL="457200" indent="-457200"/>
            <a:r>
              <a:rPr lang="en-US" dirty="0" smtClean="0"/>
              <a:t>Amount of surface area</a:t>
            </a:r>
          </a:p>
          <a:p>
            <a:pPr marL="457200" indent="-457200"/>
            <a:r>
              <a:rPr lang="en-US" dirty="0" smtClean="0"/>
              <a:t>Injury or surgery </a:t>
            </a:r>
          </a:p>
          <a:p>
            <a:pPr marL="552450" indent="-552450" eaLnBrk="1" hangingPunct="1">
              <a:buNone/>
            </a:pPr>
            <a:endParaRPr 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Thermal Applications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Thinking Checkpoint pg. 862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Placeholder 4" descr="incis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929640"/>
            <a:ext cx="6470849" cy="5176679"/>
          </a:xfr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Placeholder 4" descr="puncture_wou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838200"/>
            <a:ext cx="7474023" cy="4876800"/>
          </a:xfr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Puncture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Partial-thickness wounds</a:t>
            </a:r>
          </a:p>
          <a:p>
            <a:pPr eaLnBrk="1" hangingPunct="1"/>
            <a:r>
              <a:rPr lang="en-US" dirty="0" smtClean="0"/>
              <a:t>Full-thickness wounds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Depth of Wounds</a:t>
            </a:r>
          </a:p>
        </p:txBody>
      </p:sp>
      <p:pic>
        <p:nvPicPr>
          <p:cNvPr id="12292" name="Content Placeholder 4" descr="SkinLayers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98612" y="3200400"/>
            <a:ext cx="6745388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by deficient blood supply to tissue </a:t>
            </a:r>
          </a:p>
          <a:p>
            <a:endParaRPr lang="en-US" dirty="0" smtClean="0"/>
          </a:p>
          <a:p>
            <a:r>
              <a:rPr lang="en-US" dirty="0" smtClean="0"/>
              <a:t>First appears pale</a:t>
            </a:r>
          </a:p>
          <a:p>
            <a:r>
              <a:rPr lang="en-US" dirty="0" smtClean="0"/>
              <a:t>Next, reactive hyperthermia  </a:t>
            </a:r>
          </a:p>
          <a:p>
            <a:r>
              <a:rPr lang="en-US" dirty="0" smtClean="0"/>
              <a:t>Then, reassess area </a:t>
            </a:r>
          </a:p>
          <a:p>
            <a:endParaRPr lang="en-US" dirty="0"/>
          </a:p>
          <a:p>
            <a:pPr lvl="1"/>
            <a:r>
              <a:rPr lang="en-US" dirty="0" smtClean="0"/>
              <a:t>Did reactive hyperthermia disappear?</a:t>
            </a:r>
          </a:p>
          <a:p>
            <a:pPr lvl="1"/>
            <a:r>
              <a:rPr lang="en-US" dirty="0" smtClean="0"/>
              <a:t>Does the area blanch?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of Pressure Ulcers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Risk Factors for Pressure Ulcers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Friction and shearing</a:t>
            </a:r>
          </a:p>
          <a:p>
            <a:r>
              <a:rPr lang="en-US" smtClean="0"/>
              <a:t>Immobility</a:t>
            </a:r>
          </a:p>
          <a:p>
            <a:r>
              <a:rPr lang="en-US" smtClean="0"/>
              <a:t>Inadequate nutrition</a:t>
            </a:r>
          </a:p>
          <a:p>
            <a:r>
              <a:rPr lang="en-US" smtClean="0"/>
              <a:t>Fecal and urinary incontinence</a:t>
            </a:r>
          </a:p>
          <a:p>
            <a:r>
              <a:rPr lang="en-US" smtClean="0"/>
              <a:t>Decreased mental status</a:t>
            </a:r>
          </a:p>
          <a:p>
            <a:r>
              <a:rPr lang="en-US" smtClean="0"/>
              <a:t>Diminished sensation</a:t>
            </a:r>
          </a:p>
          <a:p>
            <a:r>
              <a:rPr lang="en-US" smtClean="0"/>
              <a:t>Excessive body heat</a:t>
            </a:r>
          </a:p>
        </p:txBody>
      </p:sp>
    </p:spTree>
    <p:extLst>
      <p:ext uri="{BB962C8B-B14F-4D97-AF65-F5344CB8AC3E}">
        <p14:creationId xmlns:p14="http://schemas.microsoft.com/office/powerpoint/2010/main" val="2419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4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1006</TotalTime>
  <Words>631</Words>
  <Application>Microsoft Office PowerPoint</Application>
  <PresentationFormat>On-screen Show (4:3)</PresentationFormat>
  <Paragraphs>263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ＭＳ Ｐゴシック</vt:lpstr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Skin Integrity and Wound Care </vt:lpstr>
      <vt:lpstr>Factors Affecting Skin  Integrity </vt:lpstr>
      <vt:lpstr>Types of Wounds (Tab 36-1;p. 829)</vt:lpstr>
      <vt:lpstr>Types of Wounds</vt:lpstr>
      <vt:lpstr>Incision</vt:lpstr>
      <vt:lpstr>Puncture</vt:lpstr>
      <vt:lpstr>Depth of Wounds</vt:lpstr>
      <vt:lpstr>Etiology of Pressure Ulcers </vt:lpstr>
      <vt:lpstr>Risk Factors for Pressure Ulcers</vt:lpstr>
      <vt:lpstr>Risk Factors for Pressure Ulcers </vt:lpstr>
      <vt:lpstr>Risk Assessment Tools</vt:lpstr>
      <vt:lpstr>Figure 36-2   Braden scale for predicting pressure sore risk. Copyright © Barbara Braden and Nancy Bergstrom, 1988. Reprinted with permission.</vt:lpstr>
      <vt:lpstr>Table 36-2   Norton’s Pressure Area Risk Assessment Form (Scoring System)</vt:lpstr>
      <vt:lpstr>Staging of Pressure Ulcers</vt:lpstr>
      <vt:lpstr>Stage 1 Pressure Ulcer</vt:lpstr>
      <vt:lpstr>Stage 2 Pressure Ulcer</vt:lpstr>
      <vt:lpstr>Stage 3 Pressure Ulcer</vt:lpstr>
      <vt:lpstr>Stage 3 Pressure Ulcer</vt:lpstr>
      <vt:lpstr>Stage 4 Pressure Ulcer</vt:lpstr>
      <vt:lpstr> Types of Healing </vt:lpstr>
      <vt:lpstr>PowerPoint Presentation</vt:lpstr>
      <vt:lpstr>Phases of Healing</vt:lpstr>
      <vt:lpstr>The Inflammatory Phase</vt:lpstr>
      <vt:lpstr>The Proliferative Phase</vt:lpstr>
      <vt:lpstr>The Maturation Phase</vt:lpstr>
      <vt:lpstr>Wound Exudate </vt:lpstr>
      <vt:lpstr>Wound Complications</vt:lpstr>
      <vt:lpstr>Factors Affecting Wound Healing</vt:lpstr>
      <vt:lpstr>Nursing Process: Assessment (pg. 842)</vt:lpstr>
      <vt:lpstr>Figure 36-6   Wound/skin documentation sheet.</vt:lpstr>
      <vt:lpstr>Nursing Process: Assessment</vt:lpstr>
      <vt:lpstr>Nursing Diagnoses </vt:lpstr>
      <vt:lpstr>Nursing Process</vt:lpstr>
      <vt:lpstr>Nursing Process</vt:lpstr>
      <vt:lpstr>Implementing- Supporting Wound Healing </vt:lpstr>
      <vt:lpstr>Implementing- Preventing Pressure Sores </vt:lpstr>
      <vt:lpstr>Treating Pressure Ulcers</vt:lpstr>
      <vt:lpstr>Wound Irrigation &amp; Cleansing Wounds </vt:lpstr>
      <vt:lpstr>Binders &amp; Bandages</vt:lpstr>
      <vt:lpstr>Local Effects of Heat</vt:lpstr>
      <vt:lpstr>Local Effects of Cold</vt:lpstr>
      <vt:lpstr>Indications</vt:lpstr>
      <vt:lpstr>Thermal Applications Considerations</vt:lpstr>
      <vt:lpstr>Group Work</vt:lpstr>
    </vt:vector>
  </TitlesOfParts>
  <Company>Galen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Integrity and Wound Healing</dc:title>
  <dc:creator>kbradshaw</dc:creator>
  <cp:lastModifiedBy>Holly Terry</cp:lastModifiedBy>
  <cp:revision>72</cp:revision>
  <cp:lastPrinted>2013-08-20T12:10:44Z</cp:lastPrinted>
  <dcterms:created xsi:type="dcterms:W3CDTF">2012-05-18T14:03:51Z</dcterms:created>
  <dcterms:modified xsi:type="dcterms:W3CDTF">2015-12-17T14:45:34Z</dcterms:modified>
</cp:coreProperties>
</file>