
<file path=[Content_Types].xml><?xml version="1.0" encoding="utf-8"?>
<Types xmlns="http://schemas.openxmlformats.org/package/2006/content-types">
  <Default Extension="png" ContentType="image/png"/>
  <Default Extension="jpeg&amp;ehk="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2" r:id="rId6"/>
    <p:sldId id="263" r:id="rId7"/>
    <p:sldId id="264" r:id="rId8"/>
    <p:sldId id="265" r:id="rId9"/>
    <p:sldId id="266" r:id="rId10"/>
    <p:sldId id="267" r:id="rId11"/>
    <p:sldId id="268" r:id="rId12"/>
    <p:sldId id="270" r:id="rId13"/>
    <p:sldId id="271"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14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5/26/2017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5/26/2017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5/26/2017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5/26/2017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5/26/2017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hyperlink" Target="https://www.sec.state.vt.us/media/369517/PS-Determining-Scope-of-Practice-plus-Decision-Tree.pdf" TargetMode="External"/><Relationship Id="rId3" Type="http://schemas.openxmlformats.org/officeDocument/2006/relationships/hyperlink" Target="http://www.nursing.ohio.gov/PDFS/Practice/RN_and_LPN_Scope_of_Practice.pdf" TargetMode="External"/><Relationship Id="rId7" Type="http://schemas.openxmlformats.org/officeDocument/2006/relationships/hyperlink" Target="http://legislature.vermont.gov/statutes/chapter/26/028" TargetMode="External"/><Relationship Id="rId2" Type="http://schemas.openxmlformats.org/officeDocument/2006/relationships/hyperlink" Target="http://www.nursinglicensure.org/np-state/ohio-nurse-practitioner.html#education" TargetMode="External"/><Relationship Id="rId1" Type="http://schemas.openxmlformats.org/officeDocument/2006/relationships/slideLayout" Target="../slideLayouts/slideLayout7.xml"/><Relationship Id="rId6" Type="http://schemas.openxmlformats.org/officeDocument/2006/relationships/hyperlink" Target="https://www.ce4nurses.org/nursing-law-and-rules-in-ohio-an-overview/" TargetMode="External"/><Relationship Id="rId11" Type="http://schemas.openxmlformats.org/officeDocument/2006/relationships/hyperlink" Target="http://legislature.vermont.gov/statutes/fullchapter/26/028" TargetMode="External"/><Relationship Id="rId5" Type="http://schemas.openxmlformats.org/officeDocument/2006/relationships/hyperlink" Target="http://www.nursing.ohio.gov/Practice.htm" TargetMode="External"/><Relationship Id="rId10" Type="http://schemas.openxmlformats.org/officeDocument/2006/relationships/hyperlink" Target="http://legislature.vermont.gov/statutes/section/26/028/01573" TargetMode="External"/><Relationship Id="rId4" Type="http://schemas.openxmlformats.org/officeDocument/2006/relationships/hyperlink" Target="https://license.ohio.gov/ListofLicenseTypesinNewSystem.pdf" TargetMode="External"/><Relationship Id="rId9" Type="http://schemas.openxmlformats.org/officeDocument/2006/relationships/hyperlink" Target="https://www.sec.state.vt.us/media/710148/PS-APRN-RN-LPN-Scope-of-Practice-final-9-14-2015.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amp;ehk="/><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729" y="1447801"/>
            <a:ext cx="8575883" cy="1467678"/>
          </a:xfrm>
        </p:spPr>
        <p:txBody>
          <a:bodyPr/>
          <a:lstStyle/>
          <a:p>
            <a:r>
              <a:rPr lang="en-US" dirty="0"/>
              <a:t>Nurse Practice Act</a:t>
            </a:r>
          </a:p>
        </p:txBody>
      </p:sp>
      <p:sp>
        <p:nvSpPr>
          <p:cNvPr id="3" name="Subtitle 2"/>
          <p:cNvSpPr>
            <a:spLocks noGrp="1"/>
          </p:cNvSpPr>
          <p:nvPr>
            <p:ph type="subTitle" idx="1"/>
          </p:nvPr>
        </p:nvSpPr>
        <p:spPr>
          <a:xfrm>
            <a:off x="1154955" y="3352800"/>
            <a:ext cx="8825658" cy="2285999"/>
          </a:xfrm>
        </p:spPr>
        <p:txBody>
          <a:bodyPr>
            <a:normAutofit/>
          </a:bodyPr>
          <a:lstStyle/>
          <a:p>
            <a:pPr algn="ctr"/>
            <a:r>
              <a:rPr lang="en-US" sz="2800" dirty="0"/>
              <a:t>       </a:t>
            </a:r>
            <a:r>
              <a:rPr lang="en-US" sz="2800" dirty="0">
                <a:solidFill>
                  <a:schemeClr val="bg2">
                    <a:lumMod val="50000"/>
                  </a:schemeClr>
                </a:solidFill>
              </a:rPr>
              <a:t>A comparison between the states</a:t>
            </a:r>
          </a:p>
          <a:p>
            <a:pPr algn="ctr"/>
            <a:r>
              <a:rPr lang="en-US" sz="2800" dirty="0">
                <a:solidFill>
                  <a:schemeClr val="bg2">
                    <a:lumMod val="50000"/>
                  </a:schemeClr>
                </a:solidFill>
              </a:rPr>
              <a:t> ohio and Vermont </a:t>
            </a:r>
          </a:p>
        </p:txBody>
      </p:sp>
    </p:spTree>
    <p:extLst>
      <p:ext uri="{BB962C8B-B14F-4D97-AF65-F5344CB8AC3E}">
        <p14:creationId xmlns:p14="http://schemas.microsoft.com/office/powerpoint/2010/main" val="702848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ln>
            <a:noFill/>
          </a:ln>
          <a:effectLst/>
        </p:spPr>
      </p:sp>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Picture Placeholder 5" descr="A picture containing thing&#10;&#10;Description generated with very high confidence"/>
          <p:cNvPicPr>
            <a:picLocks noGrp="1" noChangeAspect="1"/>
          </p:cNvPicPr>
          <p:nvPr>
            <p:ph type="pic" idx="1"/>
          </p:nvPr>
        </p:nvPicPr>
        <p:blipFill rotWithShape="1">
          <a:blip r:embed="rId7"/>
          <a:srcRect/>
          <a:stretch/>
        </p:blipFill>
        <p:spPr>
          <a:xfrm>
            <a:off x="6091916" y="3275336"/>
            <a:ext cx="5451627" cy="2207908"/>
          </a:xfrm>
          <a:prstGeom prst="rect">
            <a:avLst/>
          </a:prstGeom>
          <a:effectLst/>
        </p:spPr>
      </p:pic>
      <p:sp>
        <p:nvSpPr>
          <p:cNvPr id="2" name="Title 1"/>
          <p:cNvSpPr>
            <a:spLocks noGrp="1"/>
          </p:cNvSpPr>
          <p:nvPr>
            <p:ph type="title"/>
          </p:nvPr>
        </p:nvSpPr>
        <p:spPr>
          <a:xfrm>
            <a:off x="648930" y="629267"/>
            <a:ext cx="9252154" cy="1016654"/>
          </a:xfrm>
        </p:spPr>
        <p:txBody>
          <a:bodyPr vert="horz" lIns="91440" tIns="45720" rIns="91440" bIns="45720" rtlCol="0" anchor="t">
            <a:normAutofit fontScale="90000"/>
          </a:bodyPr>
          <a:lstStyle/>
          <a:p>
            <a:pPr>
              <a:lnSpc>
                <a:spcPct val="80000"/>
              </a:lnSpc>
            </a:pPr>
            <a:r>
              <a:rPr lang="en-US" sz="2800" dirty="0"/>
              <a:t>		Criminal </a:t>
            </a:r>
            <a:br>
              <a:rPr lang="en-US" sz="2800" dirty="0"/>
            </a:br>
            <a:r>
              <a:rPr lang="en-US" sz="2800" dirty="0"/>
              <a:t>			Background </a:t>
            </a:r>
            <a:br>
              <a:rPr lang="en-US" sz="2800" dirty="0"/>
            </a:br>
            <a:r>
              <a:rPr lang="en-US" sz="2800" dirty="0"/>
              <a:t>				Checks</a:t>
            </a:r>
          </a:p>
        </p:txBody>
      </p:sp>
      <p:sp>
        <p:nvSpPr>
          <p:cNvPr id="4" name="Text Placeholder 3"/>
          <p:cNvSpPr>
            <a:spLocks noGrp="1"/>
          </p:cNvSpPr>
          <p:nvPr>
            <p:ph type="body" sz="half" idx="2"/>
          </p:nvPr>
        </p:nvSpPr>
        <p:spPr>
          <a:xfrm>
            <a:off x="648931" y="2133601"/>
            <a:ext cx="5122606" cy="4073370"/>
          </a:xfrm>
        </p:spPr>
        <p:txBody>
          <a:bodyPr vert="horz" lIns="91440" tIns="45720" rIns="91440" bIns="45720" rtlCol="0">
            <a:normAutofit/>
          </a:bodyPr>
          <a:lstStyle/>
          <a:p>
            <a:pPr>
              <a:lnSpc>
                <a:spcPct val="90000"/>
              </a:lnSpc>
            </a:pPr>
            <a:r>
              <a:rPr lang="en-US" sz="1800" dirty="0">
                <a:solidFill>
                  <a:schemeClr val="bg1"/>
                </a:solidFill>
              </a:rPr>
              <a:t>Ohio </a:t>
            </a:r>
          </a:p>
          <a:p>
            <a:pPr>
              <a:lnSpc>
                <a:spcPct val="90000"/>
              </a:lnSpc>
            </a:pPr>
            <a:r>
              <a:rPr lang="en-US" sz="1800" dirty="0">
                <a:solidFill>
                  <a:schemeClr val="bg1"/>
                </a:solidFill>
              </a:rPr>
              <a:t>     </a:t>
            </a:r>
            <a:r>
              <a:rPr lang="en-US" dirty="0">
                <a:solidFill>
                  <a:schemeClr val="bg1"/>
                </a:solidFill>
              </a:rPr>
              <a:t>The Ohio Revised Code requires those applying for a license or certificate issued by the Ohio Board of Nursing (Board) to submit fingerprints for an FBI (federal) and BCI (civilian) criminal records check completed by the Bureau of Criminal Identification and Investigation (BCI). The Board cannot, by law, complete the processing of your application until the Board receives BOTH background check reports</a:t>
            </a:r>
          </a:p>
          <a:p>
            <a:pPr>
              <a:lnSpc>
                <a:spcPct val="90000"/>
              </a:lnSpc>
              <a:buFont typeface="Wingdings 3" charset="2"/>
              <a:buChar char=""/>
            </a:pPr>
            <a:endParaRPr lang="en-US" dirty="0">
              <a:solidFill>
                <a:schemeClr val="bg1"/>
              </a:solidFill>
            </a:endParaRPr>
          </a:p>
          <a:p>
            <a:pPr>
              <a:lnSpc>
                <a:spcPct val="90000"/>
              </a:lnSpc>
            </a:pPr>
            <a:r>
              <a:rPr lang="en-US" dirty="0">
                <a:solidFill>
                  <a:schemeClr val="bg1"/>
                </a:solidFill>
              </a:rPr>
              <a:t>    Few states do not require background checks. As of 2012, these included Colorado, Connecticut, Hawaii, Maine, Massachusetts, Minnesota, Montana, Nebraska, New York, Pennsylvania, </a:t>
            </a:r>
            <a:r>
              <a:rPr lang="en-US" sz="1800" b="1" dirty="0">
                <a:solidFill>
                  <a:schemeClr val="bg1"/>
                </a:solidFill>
              </a:rPr>
              <a:t>Vermont</a:t>
            </a:r>
            <a:r>
              <a:rPr lang="en-US" dirty="0">
                <a:solidFill>
                  <a:schemeClr val="bg1"/>
                </a:solidFill>
              </a:rPr>
              <a:t>, Virginia, Washington and Wisconsin, according to the Council of State Governments </a:t>
            </a:r>
          </a:p>
        </p:txBody>
      </p:sp>
    </p:spTree>
    <p:extLst>
      <p:ext uri="{BB962C8B-B14F-4D97-AF65-F5344CB8AC3E}">
        <p14:creationId xmlns:p14="http://schemas.microsoft.com/office/powerpoint/2010/main" val="424140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ln>
            <a:noFill/>
          </a:ln>
          <a:effectLst/>
        </p:spPr>
      </p:sp>
      <p:pic>
        <p:nvPicPr>
          <p:cNvPr id="57" name="Picture 5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9" name="Picture 5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1" name="Oval 6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3" name="Picture 6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5" name="Picture 6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67" name="Rectangle 6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9"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73"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Picture Placeholder 5" descr="A picture containing text&#10;&#10;Description generated with very high confidence"/>
          <p:cNvPicPr>
            <a:picLocks noGrp="1" noChangeAspect="1"/>
          </p:cNvPicPr>
          <p:nvPr>
            <p:ph type="pic" idx="1"/>
          </p:nvPr>
        </p:nvPicPr>
        <p:blipFill rotWithShape="1">
          <a:blip r:embed="rId7"/>
          <a:srcRect/>
          <a:stretch/>
        </p:blipFill>
        <p:spPr>
          <a:xfrm>
            <a:off x="6093992" y="1141407"/>
            <a:ext cx="5449889" cy="4954593"/>
          </a:xfrm>
          <a:prstGeom prst="rect">
            <a:avLst/>
          </a:prstGeom>
          <a:effectLst/>
        </p:spPr>
      </p:pic>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8931" y="629266"/>
            <a:ext cx="4166510" cy="1622321"/>
          </a:xfrm>
        </p:spPr>
        <p:txBody>
          <a:bodyPr vert="horz" lIns="91440" tIns="45720" rIns="91440" bIns="45720" rtlCol="0" anchor="t">
            <a:normAutofit/>
          </a:bodyPr>
          <a:lstStyle/>
          <a:p>
            <a:pPr>
              <a:lnSpc>
                <a:spcPct val="80000"/>
              </a:lnSpc>
            </a:pPr>
            <a:r>
              <a:rPr lang="en-US" sz="3900"/>
              <a:t>Nurse </a:t>
            </a:r>
            <a:br>
              <a:rPr lang="en-US" sz="3900"/>
            </a:br>
            <a:r>
              <a:rPr lang="en-US" sz="3900"/>
              <a:t>	License</a:t>
            </a:r>
            <a:br>
              <a:rPr lang="en-US" sz="3900"/>
            </a:br>
            <a:r>
              <a:rPr lang="en-US" sz="3900"/>
              <a:t>			Compact</a:t>
            </a:r>
          </a:p>
        </p:txBody>
      </p:sp>
      <p:sp>
        <p:nvSpPr>
          <p:cNvPr id="4" name="Text Placeholder 3"/>
          <p:cNvSpPr>
            <a:spLocks noGrp="1"/>
          </p:cNvSpPr>
          <p:nvPr>
            <p:ph type="body" sz="half" idx="2"/>
          </p:nvPr>
        </p:nvSpPr>
        <p:spPr>
          <a:xfrm>
            <a:off x="648931" y="2438400"/>
            <a:ext cx="4166509" cy="3785419"/>
          </a:xfrm>
        </p:spPr>
        <p:txBody>
          <a:bodyPr vert="horz" lIns="91440" tIns="45720" rIns="91440" bIns="45720" rtlCol="0">
            <a:normAutofit/>
          </a:bodyPr>
          <a:lstStyle/>
          <a:p>
            <a:pPr>
              <a:buFont typeface="Wingdings 3" charset="2"/>
              <a:buChar char=""/>
            </a:pPr>
            <a:r>
              <a:rPr lang="en-US" dirty="0"/>
              <a:t>Nurse Licensure Compact (NLC) allow nurses to practice in other compact states with a single multistate license. The NLC gives multistate rights to registered nurses (RN) and licensed practical/vocational nurses (LPN/VN) residing in a member state. The APRN Compact gives the same rights to advanced practice registered nurses.  </a:t>
            </a:r>
          </a:p>
        </p:txBody>
      </p:sp>
    </p:spTree>
    <p:extLst>
      <p:ext uri="{BB962C8B-B14F-4D97-AF65-F5344CB8AC3E}">
        <p14:creationId xmlns:p14="http://schemas.microsoft.com/office/powerpoint/2010/main" val="51438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ln>
            <a:noFill/>
          </a:ln>
          <a:effectLst/>
        </p:spPr>
      </p:sp>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9" name="Picture 1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descr="A picture containing stationary&#10;&#10;Description generated with high confidence"/>
          <p:cNvPicPr>
            <a:picLocks noGrp="1" noChangeAspect="1"/>
          </p:cNvPicPr>
          <p:nvPr>
            <p:ph idx="1"/>
          </p:nvPr>
        </p:nvPicPr>
        <p:blipFill rotWithShape="1">
          <a:blip r:embed="rId7"/>
          <a:srcRect l="13398" r="24593"/>
          <a:stretch/>
        </p:blipFill>
        <p:spPr>
          <a:xfrm>
            <a:off x="4631666" y="10"/>
            <a:ext cx="7560130" cy="6857990"/>
          </a:xfrm>
          <a:prstGeom prst="rect">
            <a:avLst/>
          </a:prstGeom>
        </p:spPr>
      </p:pic>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0669" y="629265"/>
            <a:ext cx="3330328" cy="5466735"/>
          </a:xfrm>
        </p:spPr>
        <p:txBody>
          <a:bodyPr vert="horz" lIns="91440" tIns="45720" rIns="91440" bIns="45720" rtlCol="0" anchor="t">
            <a:normAutofit/>
          </a:bodyPr>
          <a:lstStyle/>
          <a:p>
            <a:pPr>
              <a:lnSpc>
                <a:spcPct val="80000"/>
              </a:lnSpc>
            </a:pPr>
            <a:r>
              <a:rPr lang="en-US" sz="2000" dirty="0"/>
              <a:t>In Vermont</a:t>
            </a:r>
            <a:br>
              <a:rPr lang="en-US" sz="2000" dirty="0"/>
            </a:br>
            <a:r>
              <a:rPr lang="en-US" sz="2000" dirty="0"/>
              <a:t>     APRN licensure in the role of  a nurse practitioner, certified nurse midwife, certified nurse anesthetist, or clinical nurse specialist in psychiatric or mental health nursing should graduate courses in :</a:t>
            </a:r>
            <a:br>
              <a:rPr lang="en-US" sz="2000" dirty="0"/>
            </a:br>
            <a:r>
              <a:rPr lang="en-US" sz="2000" dirty="0"/>
              <a:t>  A) advanced pharmacotherapeutic;</a:t>
            </a:r>
            <a:br>
              <a:rPr lang="en-US" sz="2000" dirty="0"/>
            </a:br>
            <a:r>
              <a:rPr lang="en-US" sz="2000" dirty="0"/>
              <a:t>  (B) advanced patient assessment; and</a:t>
            </a:r>
            <a:br>
              <a:rPr lang="en-US" sz="2000" dirty="0"/>
            </a:br>
            <a:r>
              <a:rPr lang="en-US" sz="2000" dirty="0"/>
              <a:t>  (C) advanced pathophysiology</a:t>
            </a:r>
            <a:br>
              <a:rPr lang="en-US" sz="1600" dirty="0"/>
            </a:br>
            <a:r>
              <a:rPr lang="en-US" sz="1600" dirty="0"/>
              <a:t>	</a:t>
            </a:r>
          </a:p>
        </p:txBody>
      </p:sp>
      <p:sp>
        <p:nvSpPr>
          <p:cNvPr id="4" name="Text Placeholder 3"/>
          <p:cNvSpPr>
            <a:spLocks noGrp="1"/>
          </p:cNvSpPr>
          <p:nvPr>
            <p:ph type="body" sz="half" idx="2"/>
          </p:nvPr>
        </p:nvSpPr>
        <p:spPr>
          <a:xfrm>
            <a:off x="650669" y="5630779"/>
            <a:ext cx="3330328" cy="617620"/>
          </a:xfrm>
        </p:spPr>
        <p:txBody>
          <a:bodyPr vert="horz" lIns="91440" tIns="45720" rIns="91440" bIns="45720" rtlCol="0">
            <a:normAutofit/>
          </a:bodyPr>
          <a:lstStyle/>
          <a:p>
            <a:r>
              <a:rPr lang="en-US" dirty="0"/>
              <a:t> </a:t>
            </a:r>
            <a:r>
              <a:rPr lang="en-US" sz="1100" dirty="0"/>
              <a:t>The Vermont Statutes Online, § 1611</a:t>
            </a:r>
            <a:endParaRPr lang="en-US" dirty="0"/>
          </a:p>
        </p:txBody>
      </p:sp>
    </p:spTree>
    <p:extLst>
      <p:ext uri="{BB962C8B-B14F-4D97-AF65-F5344CB8AC3E}">
        <p14:creationId xmlns:p14="http://schemas.microsoft.com/office/powerpoint/2010/main" val="3130053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ln>
            <a:noFill/>
          </a:ln>
          <a:effectLst/>
        </p:spPr>
      </p:sp>
      <p:pic>
        <p:nvPicPr>
          <p:cNvPr id="32" name="Picture 3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8" name="Picture 3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2" name="Rectangle 4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Rectangle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7" name="Content Placeholder 6" descr="A close up of a sign&#10;&#10;Description generated with very high confidence"/>
          <p:cNvPicPr>
            <a:picLocks noGrp="1" noChangeAspect="1"/>
          </p:cNvPicPr>
          <p:nvPr>
            <p:ph idx="1"/>
          </p:nvPr>
        </p:nvPicPr>
        <p:blipFill>
          <a:blip r:embed="rId7"/>
          <a:stretch>
            <a:fillRect/>
          </a:stretch>
        </p:blipFill>
        <p:spPr>
          <a:xfrm>
            <a:off x="6246234" y="647698"/>
            <a:ext cx="5145405" cy="5562601"/>
          </a:xfrm>
          <a:prstGeom prst="rect">
            <a:avLst/>
          </a:prstGeom>
          <a:effectLst/>
        </p:spPr>
      </p:pic>
      <p:sp>
        <p:nvSpPr>
          <p:cNvPr id="50" name="Rectangle 4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8931" y="629266"/>
            <a:ext cx="4166510" cy="1622321"/>
          </a:xfrm>
        </p:spPr>
        <p:txBody>
          <a:bodyPr vert="horz" lIns="91440" tIns="45720" rIns="91440" bIns="45720" rtlCol="0" anchor="t">
            <a:normAutofit fontScale="90000"/>
          </a:bodyPr>
          <a:lstStyle/>
          <a:p>
            <a:pPr>
              <a:lnSpc>
                <a:spcPct val="80000"/>
              </a:lnSpc>
            </a:pPr>
            <a:r>
              <a:rPr lang="en-US" sz="2200" dirty="0"/>
              <a:t>In </a:t>
            </a:r>
            <a:r>
              <a:rPr lang="en-US" sz="3100" b="1" dirty="0"/>
              <a:t>Ohio</a:t>
            </a:r>
            <a:r>
              <a:rPr lang="en-US" sz="3100" dirty="0"/>
              <a:t> APRN</a:t>
            </a:r>
            <a:br>
              <a:rPr lang="en-US" sz="2200" dirty="0"/>
            </a:br>
            <a:br>
              <a:rPr lang="en-US" sz="2200" dirty="0"/>
            </a:br>
            <a:r>
              <a:rPr lang="en-US" sz="2200" dirty="0"/>
              <a:t> -must earn a graduate degree</a:t>
            </a:r>
            <a:br>
              <a:rPr lang="en-US" sz="2200" dirty="0"/>
            </a:br>
            <a:br>
              <a:rPr lang="en-US" sz="2200" dirty="0"/>
            </a:br>
            <a:r>
              <a:rPr lang="en-US" sz="2200" dirty="0"/>
              <a:t>- for Prescriptive Authority, the nurse must have a course in advance pharmacology.</a:t>
            </a:r>
            <a:br>
              <a:rPr lang="en-US" sz="2200" dirty="0"/>
            </a:br>
            <a:br>
              <a:rPr lang="en-US" sz="2200" dirty="0"/>
            </a:br>
            <a:r>
              <a:rPr lang="en-US" sz="2200" dirty="0"/>
              <a:t>- least 45 contact hours and be specific to the nurse’s specialty or area of practice.</a:t>
            </a:r>
            <a:br>
              <a:rPr lang="en-US" sz="2200" dirty="0"/>
            </a:br>
            <a:br>
              <a:rPr lang="en-US" sz="2200" dirty="0"/>
            </a:br>
            <a:r>
              <a:rPr lang="en-US" sz="2200" dirty="0"/>
              <a:t>- Ohio requires an externship.</a:t>
            </a:r>
            <a:br>
              <a:rPr lang="en-US" sz="2200" dirty="0"/>
            </a:br>
            <a:br>
              <a:rPr lang="en-US" sz="1100" dirty="0"/>
            </a:br>
            <a:r>
              <a:rPr lang="en-US" sz="1100" dirty="0"/>
              <a:t>     </a:t>
            </a:r>
            <a:br>
              <a:rPr lang="en-US" sz="1100" dirty="0"/>
            </a:br>
            <a:r>
              <a:rPr lang="en-US" sz="1100" dirty="0"/>
              <a:t>  </a:t>
            </a:r>
          </a:p>
        </p:txBody>
      </p:sp>
      <p:sp>
        <p:nvSpPr>
          <p:cNvPr id="4" name="Text Placeholder 3"/>
          <p:cNvSpPr>
            <a:spLocks noGrp="1"/>
          </p:cNvSpPr>
          <p:nvPr>
            <p:ph type="body" sz="half" idx="2"/>
          </p:nvPr>
        </p:nvSpPr>
        <p:spPr>
          <a:xfrm>
            <a:off x="648931" y="5823284"/>
            <a:ext cx="4166509" cy="400535"/>
          </a:xfrm>
        </p:spPr>
        <p:txBody>
          <a:bodyPr vert="horz" lIns="91440" tIns="45720" rIns="91440" bIns="45720" rtlCol="0">
            <a:normAutofit/>
          </a:bodyPr>
          <a:lstStyle/>
          <a:p>
            <a:pPr>
              <a:buFont typeface="Wingdings 3" charset="2"/>
              <a:buChar char=""/>
            </a:pPr>
            <a:r>
              <a:rPr lang="en-US" dirty="0"/>
              <a:t> Nursing Licensure </a:t>
            </a:r>
          </a:p>
        </p:txBody>
      </p:sp>
    </p:spTree>
    <p:extLst>
      <p:ext uri="{BB962C8B-B14F-4D97-AF65-F5344CB8AC3E}">
        <p14:creationId xmlns:p14="http://schemas.microsoft.com/office/powerpoint/2010/main" val="380912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802" y="617220"/>
            <a:ext cx="11132820" cy="5724644"/>
          </a:xfrm>
          <a:prstGeom prst="rect">
            <a:avLst/>
          </a:prstGeom>
          <a:noFill/>
        </p:spPr>
        <p:txBody>
          <a:bodyPr wrap="square" rtlCol="0">
            <a:spAutoFit/>
          </a:bodyPr>
          <a:lstStyle/>
          <a:p>
            <a:r>
              <a:rPr lang="en-US" sz="1200" dirty="0"/>
              <a:t>								</a:t>
            </a:r>
            <a:r>
              <a:rPr lang="en-US" sz="1200"/>
              <a:t>		References</a:t>
            </a:r>
          </a:p>
          <a:p>
            <a:r>
              <a:rPr lang="en-US" sz="1200" dirty="0"/>
              <a:t>Nursing licensure (2017). Advanced Practice Registered Nurse License Requirements in Ohio. Retrieved from </a:t>
            </a:r>
            <a:r>
              <a:rPr lang="en-US" sz="1200" dirty="0">
                <a:hlinkClick r:id="rId2"/>
              </a:rPr>
              <a:t>http://www.nursinglicensure.org/np-	state/</a:t>
            </a:r>
            <a:r>
              <a:rPr lang="en-US" sz="1200" dirty="0" err="1">
                <a:hlinkClick r:id="rId2"/>
              </a:rPr>
              <a:t>ohio-nurse-practitioner.html#education</a:t>
            </a:r>
            <a:r>
              <a:rPr lang="en-US" sz="1200" dirty="0"/>
              <a:t>  </a:t>
            </a:r>
          </a:p>
          <a:p>
            <a:endParaRPr lang="en-US" sz="1200" dirty="0"/>
          </a:p>
          <a:p>
            <a:r>
              <a:rPr lang="en-US" sz="1200" dirty="0"/>
              <a:t> Ohio Board of Nursing (2015). Scope of practice : Registered Nurse and Licensed Practical Nurse. Retrieved from 	</a:t>
            </a:r>
            <a:r>
              <a:rPr lang="en-US" sz="1200" dirty="0">
                <a:hlinkClick r:id="rId3"/>
              </a:rPr>
              <a:t>http://www.nursing.ohio.gov/PDFS/Practice/RN_and_LPN_Scope_of_Practice.pdf</a:t>
            </a:r>
            <a:r>
              <a:rPr lang="en-US" sz="1200" dirty="0"/>
              <a:t>. </a:t>
            </a:r>
          </a:p>
          <a:p>
            <a:endParaRPr lang="en-US" sz="1200" dirty="0"/>
          </a:p>
          <a:p>
            <a:r>
              <a:rPr lang="en-US" sz="1200" dirty="0"/>
              <a:t>Ohio Board of Nursing (2017).  Ohio board of nursing. Retrieved from </a:t>
            </a:r>
            <a:r>
              <a:rPr lang="en-US" sz="1200" dirty="0">
                <a:hlinkClick r:id="rId4"/>
              </a:rPr>
              <a:t>https://license.ohio.gov/ListofLicenseTypesinNewSystem.pdf</a:t>
            </a:r>
            <a:r>
              <a:rPr lang="en-US" sz="1200" dirty="0"/>
              <a:t> </a:t>
            </a:r>
          </a:p>
          <a:p>
            <a:endParaRPr lang="en-US" sz="1200" dirty="0"/>
          </a:p>
          <a:p>
            <a:r>
              <a:rPr lang="en-US" sz="1200" dirty="0"/>
              <a:t>Ohio Board of Nursing (2017). Ohio board of nursing- Nursing practice. Retrieved from </a:t>
            </a:r>
            <a:r>
              <a:rPr lang="en-US" sz="1200" dirty="0">
                <a:hlinkClick r:id="rId5"/>
              </a:rPr>
              <a:t>http://www.nursing.ohio.gov/Practice.htm</a:t>
            </a:r>
            <a:r>
              <a:rPr lang="en-US" sz="1200" dirty="0"/>
              <a:t> </a:t>
            </a:r>
          </a:p>
          <a:p>
            <a:endParaRPr lang="en-US" sz="1200" dirty="0"/>
          </a:p>
          <a:p>
            <a:r>
              <a:rPr lang="en-US" sz="1200" dirty="0"/>
              <a:t>Ohio nurses association (2017).  Nursing law and rules in Ohio: an overview. Retrieved from  </a:t>
            </a:r>
            <a:r>
              <a:rPr lang="en-US" sz="1200" dirty="0">
                <a:hlinkClick r:id="rId6"/>
              </a:rPr>
              <a:t>https://www.ce4nurses.org/nursing-law-and-rules-in-ohio-	an-overview/</a:t>
            </a:r>
            <a:r>
              <a:rPr lang="en-US" sz="1200" dirty="0"/>
              <a:t> </a:t>
            </a:r>
          </a:p>
          <a:p>
            <a:endParaRPr lang="en-US" sz="1200" dirty="0"/>
          </a:p>
          <a:p>
            <a:r>
              <a:rPr lang="en-US" sz="1200" dirty="0"/>
              <a:t>Vermont General  Assembly  (2017).  The Vermont statutes online. Title 26: Professions and occupations. Retrieved from   	</a:t>
            </a:r>
            <a:r>
              <a:rPr lang="en-US" sz="1200" dirty="0">
                <a:hlinkClick r:id="rId7"/>
              </a:rPr>
              <a:t>http://legislature.vermont.gov/statutes/chapter/26/028</a:t>
            </a:r>
            <a:endParaRPr lang="en-US" sz="1200" dirty="0"/>
          </a:p>
          <a:p>
            <a:r>
              <a:rPr lang="en-US" sz="1200" dirty="0"/>
              <a:t> </a:t>
            </a:r>
          </a:p>
          <a:p>
            <a:r>
              <a:rPr lang="en-US" sz="1200" dirty="0"/>
              <a:t>Vermont State Board of Nursing (2009). Determining scope of practice position statement and decision tree. Retrieved from 	</a:t>
            </a:r>
            <a:r>
              <a:rPr lang="en-US" sz="1200" dirty="0">
                <a:hlinkClick r:id="rId8"/>
              </a:rPr>
              <a:t>https://www.sec.state.vt.us/media/369517/PS-Determining-Scope-of-Practice-plus-Decision-Tree.pdf</a:t>
            </a:r>
            <a:r>
              <a:rPr lang="en-US" sz="1200" dirty="0"/>
              <a:t> </a:t>
            </a:r>
          </a:p>
          <a:p>
            <a:endParaRPr lang="en-US" sz="1200" dirty="0"/>
          </a:p>
          <a:p>
            <a:r>
              <a:rPr lang="en-US" sz="1200" dirty="0"/>
              <a:t>Vermont State Board of Nursing (2017). APRN/RN/LPN scope of practice position statement and</a:t>
            </a:r>
          </a:p>
          <a:p>
            <a:r>
              <a:rPr lang="en-US" sz="1200" dirty="0"/>
              <a:t>	decision tree. Retrieved from </a:t>
            </a:r>
            <a:r>
              <a:rPr lang="en-US" sz="1200" dirty="0">
                <a:hlinkClick r:id="rId9"/>
              </a:rPr>
              <a:t>https://www.sec.state.vt.us/media/710148/PS-APRN-RN-LPN-	Scope-of-Practice-final-9-14-	2015.pdf</a:t>
            </a:r>
            <a:r>
              <a:rPr lang="en-US" sz="1200" dirty="0"/>
              <a:t>  </a:t>
            </a:r>
          </a:p>
          <a:p>
            <a:endParaRPr lang="en-US" sz="1200" dirty="0"/>
          </a:p>
          <a:p>
            <a:r>
              <a:rPr lang="en-US" sz="1200" dirty="0"/>
              <a:t>The Vermont Statutes online (2017). Title 26 : Professions and occupations. Retrieved from 	</a:t>
            </a:r>
            <a:r>
              <a:rPr lang="en-US" sz="1200" dirty="0">
                <a:hlinkClick r:id="rId10"/>
              </a:rPr>
              <a:t>http://legislature.vermont.gov/statutes/section/26/028/01573</a:t>
            </a:r>
            <a:r>
              <a:rPr lang="en-US" sz="1200" dirty="0"/>
              <a:t> </a:t>
            </a:r>
          </a:p>
          <a:p>
            <a:endParaRPr lang="en-US" sz="1200" dirty="0"/>
          </a:p>
          <a:p>
            <a:r>
              <a:rPr lang="en-US" sz="1200" dirty="0"/>
              <a:t>Vermont General Assembly (2017) Advance practice registered nurses. § 1611. Advanced practice registered nurse licensure. 	Retrieved from 	</a:t>
            </a:r>
            <a:r>
              <a:rPr lang="en-US" sz="1200" dirty="0">
                <a:hlinkClick r:id="rId11"/>
              </a:rPr>
              <a:t>http://legislature.vermont.gov/statutes/fullchapter/26/028</a:t>
            </a:r>
            <a:r>
              <a:rPr lang="en-US" sz="1200" dirty="0"/>
              <a:t> </a:t>
            </a:r>
          </a:p>
          <a:p>
            <a:endParaRPr lang="en-US" sz="1200" dirty="0"/>
          </a:p>
          <a:p>
            <a:endParaRPr lang="en-US" dirty="0"/>
          </a:p>
        </p:txBody>
      </p:sp>
    </p:spTree>
    <p:extLst>
      <p:ext uri="{BB962C8B-B14F-4D97-AF65-F5344CB8AC3E}">
        <p14:creationId xmlns:p14="http://schemas.microsoft.com/office/powerpoint/2010/main" val="429346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9404723" cy="739978"/>
          </a:xfrm>
        </p:spPr>
        <p:txBody>
          <a:bodyPr/>
          <a:lstStyle/>
          <a:p>
            <a:r>
              <a:rPr lang="en-US" sz="3200" dirty="0"/>
              <a:t>Agency Overseeing the Practice of Nursing</a:t>
            </a:r>
          </a:p>
        </p:txBody>
      </p:sp>
      <p:sp>
        <p:nvSpPr>
          <p:cNvPr id="3" name="Text Placeholder 2"/>
          <p:cNvSpPr>
            <a:spLocks noGrp="1"/>
          </p:cNvSpPr>
          <p:nvPr>
            <p:ph type="body" idx="1"/>
          </p:nvPr>
        </p:nvSpPr>
        <p:spPr>
          <a:xfrm>
            <a:off x="1103313" y="1533940"/>
            <a:ext cx="4396338" cy="490540"/>
          </a:xfrm>
        </p:spPr>
        <p:txBody>
          <a:bodyPr/>
          <a:lstStyle/>
          <a:p>
            <a:r>
              <a:rPr lang="en-US" dirty="0"/>
              <a:t>Ohio</a:t>
            </a:r>
          </a:p>
        </p:txBody>
      </p:sp>
      <p:sp>
        <p:nvSpPr>
          <p:cNvPr id="4" name="Content Placeholder 3"/>
          <p:cNvSpPr>
            <a:spLocks noGrp="1"/>
          </p:cNvSpPr>
          <p:nvPr>
            <p:ph sz="half" idx="2"/>
          </p:nvPr>
        </p:nvSpPr>
        <p:spPr>
          <a:xfrm>
            <a:off x="1103312" y="2143958"/>
            <a:ext cx="4396339" cy="827843"/>
          </a:xfrm>
        </p:spPr>
        <p:txBody>
          <a:bodyPr/>
          <a:lstStyle/>
          <a:p>
            <a:r>
              <a:rPr lang="en-US" dirty="0"/>
              <a:t>Ohio Board of Nursing.</a:t>
            </a:r>
          </a:p>
          <a:p>
            <a:pPr marL="0" indent="0">
              <a:buNone/>
            </a:pPr>
            <a:endParaRPr lang="en-US" dirty="0"/>
          </a:p>
        </p:txBody>
      </p:sp>
      <p:sp>
        <p:nvSpPr>
          <p:cNvPr id="5" name="Text Placeholder 4"/>
          <p:cNvSpPr>
            <a:spLocks noGrp="1"/>
          </p:cNvSpPr>
          <p:nvPr>
            <p:ph type="body" sz="quarter" idx="3"/>
          </p:nvPr>
        </p:nvSpPr>
        <p:spPr>
          <a:xfrm>
            <a:off x="5654495" y="1312176"/>
            <a:ext cx="4396339" cy="592824"/>
          </a:xfrm>
        </p:spPr>
        <p:txBody>
          <a:bodyPr/>
          <a:lstStyle/>
          <a:p>
            <a:r>
              <a:rPr lang="en-US" dirty="0"/>
              <a:t>Vermont</a:t>
            </a:r>
          </a:p>
        </p:txBody>
      </p:sp>
      <p:sp>
        <p:nvSpPr>
          <p:cNvPr id="6" name="Content Placeholder 5"/>
          <p:cNvSpPr>
            <a:spLocks noGrp="1"/>
          </p:cNvSpPr>
          <p:nvPr>
            <p:ph sz="quarter" idx="4"/>
          </p:nvPr>
        </p:nvSpPr>
        <p:spPr>
          <a:xfrm>
            <a:off x="5654495" y="2024479"/>
            <a:ext cx="4396339" cy="1169086"/>
          </a:xfrm>
        </p:spPr>
        <p:txBody>
          <a:bodyPr>
            <a:normAutofit/>
          </a:bodyPr>
          <a:lstStyle/>
          <a:p>
            <a:r>
              <a:rPr lang="en-US" dirty="0"/>
              <a:t>Vermont Board of Nursing is regulated by The Vermont Office of Professional Regulation.</a:t>
            </a:r>
          </a:p>
        </p:txBody>
      </p:sp>
      <p:sp>
        <p:nvSpPr>
          <p:cNvPr id="7" name="TextBox 6"/>
          <p:cNvSpPr txBox="1"/>
          <p:nvPr/>
        </p:nvSpPr>
        <p:spPr>
          <a:xfrm>
            <a:off x="1219200" y="3313043"/>
            <a:ext cx="10257183" cy="3139321"/>
          </a:xfrm>
          <a:prstGeom prst="rect">
            <a:avLst/>
          </a:prstGeom>
          <a:noFill/>
        </p:spPr>
        <p:txBody>
          <a:bodyPr wrap="square" rtlCol="0">
            <a:spAutoFit/>
          </a:bodyPr>
          <a:lstStyle/>
          <a:p>
            <a:r>
              <a:rPr lang="en-US" b="1" dirty="0"/>
              <a:t>Board of Nursing</a:t>
            </a:r>
          </a:p>
          <a:p>
            <a:pPr>
              <a:buFont typeface="Arial" panose="020B0604020202020204" pitchFamily="34" charset="0"/>
              <a:buChar char="•"/>
            </a:pPr>
            <a:r>
              <a:rPr lang="en-US" dirty="0"/>
              <a:t>The Board of Nursing is a state agency that oversees the nursing profession. Nurses must be licensed to practice their profession, and that licensing is provided separately by each state. The Board of Nursing creates and administers the exam that must be passed for a license. It also sets other standards that nurses must meet to get a license and to renew it. Most states require license renewal every two years and many require nurses to complete continuing education courses to keep their license active. The state board also approves courses that will qualify to meet the continuing education requirement. It is also the agency that certifies schools that train the entry-level licensed practical nurses. State boards also set ethical standards for nurses and take action when those standards are violated. </a:t>
            </a:r>
          </a:p>
        </p:txBody>
      </p:sp>
    </p:spTree>
    <p:extLst>
      <p:ext uri="{BB962C8B-B14F-4D97-AF65-F5344CB8AC3E}">
        <p14:creationId xmlns:p14="http://schemas.microsoft.com/office/powerpoint/2010/main" val="336439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ln>
            <a:noFill/>
          </a:ln>
          <a:effectLst/>
        </p:spPr>
      </p: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 name="Oval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 name="Picture 2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31"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8" name="Picture Placeholder 7"/>
          <p:cNvPicPr>
            <a:picLocks noGrp="1" noChangeAspect="1"/>
          </p:cNvPicPr>
          <p:nvPr>
            <p:ph type="pic" idx="1"/>
          </p:nvPr>
        </p:nvPicPr>
        <p:blipFill rotWithShape="1">
          <a:blip r:embed="rId7"/>
          <a:srcRect/>
          <a:stretch/>
        </p:blipFill>
        <p:spPr>
          <a:xfrm>
            <a:off x="6091916" y="3023198"/>
            <a:ext cx="5451627" cy="2712184"/>
          </a:xfrm>
          <a:prstGeom prst="rect">
            <a:avLst/>
          </a:prstGeom>
          <a:effectLst/>
        </p:spPr>
      </p:pic>
      <p:sp>
        <p:nvSpPr>
          <p:cNvPr id="2" name="Title 1"/>
          <p:cNvSpPr>
            <a:spLocks noGrp="1"/>
          </p:cNvSpPr>
          <p:nvPr>
            <p:ph type="title"/>
          </p:nvPr>
        </p:nvSpPr>
        <p:spPr>
          <a:xfrm>
            <a:off x="648930" y="629267"/>
            <a:ext cx="9252154" cy="1016654"/>
          </a:xfrm>
        </p:spPr>
        <p:txBody>
          <a:bodyPr vert="horz" lIns="91440" tIns="45720" rIns="91440" bIns="45720" rtlCol="0" anchor="t">
            <a:normAutofit/>
          </a:bodyPr>
          <a:lstStyle/>
          <a:p>
            <a:pPr>
              <a:lnSpc>
                <a:spcPct val="80000"/>
              </a:lnSpc>
            </a:pPr>
            <a:r>
              <a:rPr lang="en-US" dirty="0"/>
              <a:t>Other Agencies that affect the Nursing Practices</a:t>
            </a:r>
          </a:p>
        </p:txBody>
      </p:sp>
      <p:sp>
        <p:nvSpPr>
          <p:cNvPr id="4" name="Text Placeholder 3"/>
          <p:cNvSpPr>
            <a:spLocks noGrp="1"/>
          </p:cNvSpPr>
          <p:nvPr>
            <p:ph type="body" sz="half" idx="2"/>
          </p:nvPr>
        </p:nvSpPr>
        <p:spPr>
          <a:xfrm>
            <a:off x="648930" y="2286163"/>
            <a:ext cx="5370827" cy="4040437"/>
          </a:xfrm>
        </p:spPr>
        <p:txBody>
          <a:bodyPr vert="horz" lIns="91440" tIns="45720" rIns="91440" bIns="45720" rtlCol="0">
            <a:normAutofit lnSpcReduction="10000"/>
          </a:bodyPr>
          <a:lstStyle/>
          <a:p>
            <a:pPr>
              <a:buFont typeface="Wingdings 3" charset="2"/>
              <a:buChar char=""/>
            </a:pPr>
            <a:r>
              <a:rPr lang="en-US" sz="2000" dirty="0">
                <a:solidFill>
                  <a:schemeClr val="bg1"/>
                </a:solidFill>
              </a:rPr>
              <a:t>General Assembly</a:t>
            </a:r>
          </a:p>
          <a:p>
            <a:pPr lvl="1"/>
            <a:r>
              <a:rPr lang="en-US" sz="1800" dirty="0">
                <a:solidFill>
                  <a:schemeClr val="bg1"/>
                </a:solidFill>
              </a:rPr>
              <a:t>	</a:t>
            </a:r>
            <a:r>
              <a:rPr lang="en-US" sz="1600" dirty="0">
                <a:solidFill>
                  <a:schemeClr val="bg1"/>
                </a:solidFill>
              </a:rPr>
              <a:t>The Board of Nursing has been given statutory authority by the General Assembly to administer and enforce the Nurse Practice Act </a:t>
            </a:r>
            <a:endParaRPr lang="en-US" sz="1800" dirty="0">
              <a:solidFill>
                <a:schemeClr val="bg1"/>
              </a:solidFill>
            </a:endParaRPr>
          </a:p>
          <a:p>
            <a:pPr>
              <a:buFont typeface="Wingdings 3" charset="2"/>
              <a:buChar char=""/>
            </a:pPr>
            <a:r>
              <a:rPr lang="en-US" sz="2000" dirty="0">
                <a:solidFill>
                  <a:schemeClr val="bg1"/>
                </a:solidFill>
              </a:rPr>
              <a:t>Department of Health and Human Services;</a:t>
            </a:r>
          </a:p>
          <a:p>
            <a:r>
              <a:rPr lang="en-US" sz="2000" dirty="0">
                <a:solidFill>
                  <a:schemeClr val="bg1"/>
                </a:solidFill>
              </a:rPr>
              <a:t>	</a:t>
            </a:r>
            <a:r>
              <a:rPr lang="en-US" sz="1600" dirty="0">
                <a:solidFill>
                  <a:schemeClr val="bg1"/>
                </a:solidFill>
              </a:rPr>
              <a:t>The department is responsible for administering a number of federal laws that have an impact on nursing practices. The Health Insurance Portability and Accountability Act that protects patient information is one of those laws. </a:t>
            </a:r>
          </a:p>
          <a:p>
            <a:pPr lvl="1">
              <a:buFont typeface="Wingdings 3" charset="2"/>
              <a:buChar char=""/>
            </a:pPr>
            <a:endParaRPr lang="en-US" sz="1800" dirty="0">
              <a:solidFill>
                <a:schemeClr val="bg1"/>
              </a:solidFill>
            </a:endParaRPr>
          </a:p>
          <a:p>
            <a:pPr lvl="2"/>
            <a:r>
              <a:rPr lang="en-US" dirty="0">
                <a:solidFill>
                  <a:schemeClr val="bg1"/>
                </a:solidFill>
              </a:rPr>
              <a:t>Ohio Nurses Association </a:t>
            </a:r>
          </a:p>
        </p:txBody>
      </p:sp>
    </p:spTree>
    <p:extLst>
      <p:ext uri="{BB962C8B-B14F-4D97-AF65-F5344CB8AC3E}">
        <p14:creationId xmlns:p14="http://schemas.microsoft.com/office/powerpoint/2010/main" val="324808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Professions include in the 			     					Practice of Nursing</a:t>
            </a:r>
          </a:p>
        </p:txBody>
      </p:sp>
      <p:sp>
        <p:nvSpPr>
          <p:cNvPr id="3" name="Text Placeholder 2"/>
          <p:cNvSpPr>
            <a:spLocks noGrp="1"/>
          </p:cNvSpPr>
          <p:nvPr>
            <p:ph type="body" idx="1"/>
          </p:nvPr>
        </p:nvSpPr>
        <p:spPr/>
        <p:txBody>
          <a:bodyPr/>
          <a:lstStyle/>
          <a:p>
            <a:r>
              <a:rPr lang="en-US" dirty="0"/>
              <a:t>OHIO</a:t>
            </a:r>
          </a:p>
        </p:txBody>
      </p:sp>
      <p:sp>
        <p:nvSpPr>
          <p:cNvPr id="4" name="Content Placeholder 3"/>
          <p:cNvSpPr>
            <a:spLocks noGrp="1"/>
          </p:cNvSpPr>
          <p:nvPr>
            <p:ph sz="half" idx="2"/>
          </p:nvPr>
        </p:nvSpPr>
        <p:spPr/>
        <p:txBody>
          <a:bodyPr>
            <a:normAutofit fontScale="85000" lnSpcReduction="20000"/>
          </a:bodyPr>
          <a:lstStyle/>
          <a:p>
            <a:r>
              <a:rPr lang="en-US" sz="1600" dirty="0"/>
              <a:t>RN- Registered Nurse</a:t>
            </a:r>
          </a:p>
          <a:p>
            <a:pPr lvl="1"/>
            <a:r>
              <a:rPr lang="en-US" sz="1400" dirty="0"/>
              <a:t>APRN- Advanced Practice Registered Nurse </a:t>
            </a:r>
          </a:p>
          <a:p>
            <a:pPr lvl="2"/>
            <a:r>
              <a:rPr lang="en-US" sz="1200" dirty="0"/>
              <a:t>CRNA-Certified nurse anesthetist.</a:t>
            </a:r>
          </a:p>
          <a:p>
            <a:pPr lvl="2"/>
            <a:r>
              <a:rPr lang="en-US" sz="1200" dirty="0"/>
              <a:t>CNM- certified nurse mid-wife</a:t>
            </a:r>
          </a:p>
          <a:p>
            <a:pPr lvl="2"/>
            <a:r>
              <a:rPr lang="en-US" sz="1200" dirty="0"/>
              <a:t>CNP- Certified nurse practitioner</a:t>
            </a:r>
          </a:p>
          <a:p>
            <a:pPr lvl="2"/>
            <a:r>
              <a:rPr lang="en-US" sz="1200" dirty="0"/>
              <a:t>CNS_ certified nurse specialist</a:t>
            </a:r>
          </a:p>
          <a:p>
            <a:pPr lvl="3"/>
            <a:r>
              <a:rPr lang="en-US" sz="1100" dirty="0"/>
              <a:t>Certificate to Prescribe </a:t>
            </a:r>
          </a:p>
          <a:p>
            <a:r>
              <a:rPr lang="en-US" sz="1600" dirty="0"/>
              <a:t>Community Health Worker</a:t>
            </a:r>
          </a:p>
          <a:p>
            <a:r>
              <a:rPr lang="en-US" sz="1600" dirty="0"/>
              <a:t>Dialysis Technician</a:t>
            </a:r>
          </a:p>
          <a:p>
            <a:r>
              <a:rPr lang="en-US" sz="1600" dirty="0"/>
              <a:t>LPN - Licensed Practical Nurse</a:t>
            </a:r>
          </a:p>
          <a:p>
            <a:pPr lvl="1"/>
            <a:r>
              <a:rPr lang="en-US" sz="1400" dirty="0"/>
              <a:t>- with Medication Certification </a:t>
            </a:r>
          </a:p>
          <a:p>
            <a:pPr lvl="1"/>
            <a:r>
              <a:rPr lang="en-US" sz="1400" dirty="0"/>
              <a:t>- with Medication and IV Certification </a:t>
            </a:r>
          </a:p>
          <a:p>
            <a:r>
              <a:rPr lang="en-US" dirty="0"/>
              <a:t>Medication Aids</a:t>
            </a:r>
          </a:p>
        </p:txBody>
      </p:sp>
      <p:sp>
        <p:nvSpPr>
          <p:cNvPr id="5" name="Text Placeholder 4"/>
          <p:cNvSpPr>
            <a:spLocks noGrp="1"/>
          </p:cNvSpPr>
          <p:nvPr>
            <p:ph type="body" sz="quarter" idx="3"/>
          </p:nvPr>
        </p:nvSpPr>
        <p:spPr/>
        <p:txBody>
          <a:bodyPr/>
          <a:lstStyle/>
          <a:p>
            <a:r>
              <a:rPr lang="en-US" dirty="0"/>
              <a:t>VERMONT</a:t>
            </a:r>
          </a:p>
        </p:txBody>
      </p:sp>
      <p:sp>
        <p:nvSpPr>
          <p:cNvPr id="6" name="Content Placeholder 5"/>
          <p:cNvSpPr>
            <a:spLocks noGrp="1"/>
          </p:cNvSpPr>
          <p:nvPr>
            <p:ph sz="quarter" idx="4"/>
          </p:nvPr>
        </p:nvSpPr>
        <p:spPr>
          <a:xfrm>
            <a:off x="5654495" y="2514600"/>
            <a:ext cx="4396339" cy="3299346"/>
          </a:xfrm>
        </p:spPr>
        <p:txBody>
          <a:bodyPr>
            <a:normAutofit/>
          </a:bodyPr>
          <a:lstStyle/>
          <a:p>
            <a:r>
              <a:rPr lang="en-US" dirty="0"/>
              <a:t>RN- Registered Nurse</a:t>
            </a:r>
          </a:p>
          <a:p>
            <a:pPr lvl="1"/>
            <a:r>
              <a:rPr lang="en-US" dirty="0"/>
              <a:t>APRN - Advanced Practice Registered Nurse </a:t>
            </a:r>
          </a:p>
          <a:p>
            <a:pPr lvl="2">
              <a:buClr>
                <a:srgbClr val="ACD433"/>
              </a:buClr>
            </a:pPr>
            <a:r>
              <a:rPr lang="en-US" sz="1000" dirty="0">
                <a:solidFill>
                  <a:prstClr val="white"/>
                </a:solidFill>
              </a:rPr>
              <a:t>CRNA-Certified nurse anesthetist.</a:t>
            </a:r>
          </a:p>
          <a:p>
            <a:pPr lvl="2">
              <a:buClr>
                <a:srgbClr val="ACD433"/>
              </a:buClr>
            </a:pPr>
            <a:r>
              <a:rPr lang="en-US" sz="1000" dirty="0">
                <a:solidFill>
                  <a:prstClr val="white"/>
                </a:solidFill>
              </a:rPr>
              <a:t>CNM- certified nurse mid-wife</a:t>
            </a:r>
          </a:p>
          <a:p>
            <a:pPr lvl="2">
              <a:buClr>
                <a:srgbClr val="ACD433"/>
              </a:buClr>
            </a:pPr>
            <a:r>
              <a:rPr lang="en-US" sz="1000" dirty="0">
                <a:solidFill>
                  <a:prstClr val="white"/>
                </a:solidFill>
              </a:rPr>
              <a:t>CNP- Certified nurse practitioner</a:t>
            </a:r>
          </a:p>
          <a:p>
            <a:pPr lvl="2">
              <a:buClr>
                <a:srgbClr val="ACD433"/>
              </a:buClr>
            </a:pPr>
            <a:r>
              <a:rPr lang="en-US" sz="1000" dirty="0">
                <a:solidFill>
                  <a:prstClr val="white"/>
                </a:solidFill>
              </a:rPr>
              <a:t>CNS_ certified nurse specialist</a:t>
            </a:r>
            <a:endParaRPr lang="en-US" dirty="0"/>
          </a:p>
          <a:p>
            <a:r>
              <a:rPr lang="en-US" dirty="0"/>
              <a:t>LPN - Licensed Practical Nurse</a:t>
            </a:r>
          </a:p>
          <a:p>
            <a:r>
              <a:rPr lang="en-US" dirty="0"/>
              <a:t>LNA – Licensed Nursing Assistants</a:t>
            </a:r>
          </a:p>
        </p:txBody>
      </p:sp>
      <p:sp>
        <p:nvSpPr>
          <p:cNvPr id="8" name="TextBox 7"/>
          <p:cNvSpPr txBox="1"/>
          <p:nvPr/>
        </p:nvSpPr>
        <p:spPr>
          <a:xfrm>
            <a:off x="1611884" y="6256338"/>
            <a:ext cx="5143500" cy="261610"/>
          </a:xfrm>
          <a:prstGeom prst="rect">
            <a:avLst/>
          </a:prstGeom>
          <a:noFill/>
        </p:spPr>
        <p:txBody>
          <a:bodyPr wrap="square" rtlCol="0">
            <a:spAutoFit/>
          </a:bodyPr>
          <a:lstStyle/>
          <a:p>
            <a:r>
              <a:rPr lang="en-US" sz="1100" dirty="0"/>
              <a:t>Ohio Board of Nursing </a:t>
            </a:r>
          </a:p>
        </p:txBody>
      </p:sp>
      <p:sp>
        <p:nvSpPr>
          <p:cNvPr id="9" name="TextBox 8"/>
          <p:cNvSpPr txBox="1"/>
          <p:nvPr/>
        </p:nvSpPr>
        <p:spPr>
          <a:xfrm>
            <a:off x="6268278" y="6149009"/>
            <a:ext cx="4028661" cy="276999"/>
          </a:xfrm>
          <a:prstGeom prst="rect">
            <a:avLst/>
          </a:prstGeom>
          <a:noFill/>
        </p:spPr>
        <p:txBody>
          <a:bodyPr wrap="square" rtlCol="0">
            <a:spAutoFit/>
          </a:bodyPr>
          <a:lstStyle/>
          <a:p>
            <a:r>
              <a:rPr lang="en-US" sz="1200" dirty="0"/>
              <a:t>Vermont General  Assembly</a:t>
            </a:r>
          </a:p>
        </p:txBody>
      </p:sp>
    </p:spTree>
    <p:extLst>
      <p:ext uri="{BB962C8B-B14F-4D97-AF65-F5344CB8AC3E}">
        <p14:creationId xmlns:p14="http://schemas.microsoft.com/office/powerpoint/2010/main" val="354481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75581"/>
          </a:xfrm>
        </p:spPr>
        <p:txBody>
          <a:bodyPr/>
          <a:lstStyle/>
          <a:p>
            <a:r>
              <a:rPr lang="en-US" dirty="0"/>
              <a:t>				LPN Capabilities</a:t>
            </a:r>
          </a:p>
        </p:txBody>
      </p:sp>
      <p:sp>
        <p:nvSpPr>
          <p:cNvPr id="3" name="Text Placeholder 2"/>
          <p:cNvSpPr>
            <a:spLocks noGrp="1"/>
          </p:cNvSpPr>
          <p:nvPr>
            <p:ph type="body" idx="1"/>
          </p:nvPr>
        </p:nvSpPr>
        <p:spPr>
          <a:xfrm>
            <a:off x="952134" y="1300127"/>
            <a:ext cx="4396338" cy="576262"/>
          </a:xfrm>
        </p:spPr>
        <p:txBody>
          <a:bodyPr/>
          <a:lstStyle/>
          <a:p>
            <a:r>
              <a:rPr lang="en-US" dirty="0"/>
              <a:t>OHIO</a:t>
            </a:r>
          </a:p>
        </p:txBody>
      </p:sp>
      <p:sp>
        <p:nvSpPr>
          <p:cNvPr id="4" name="Content Placeholder 3"/>
          <p:cNvSpPr>
            <a:spLocks noGrp="1"/>
          </p:cNvSpPr>
          <p:nvPr>
            <p:ph sz="half" idx="2"/>
          </p:nvPr>
        </p:nvSpPr>
        <p:spPr>
          <a:xfrm>
            <a:off x="1103312" y="1905000"/>
            <a:ext cx="4396339" cy="4351338"/>
          </a:xfrm>
        </p:spPr>
        <p:txBody>
          <a:bodyPr>
            <a:normAutofit/>
          </a:bodyPr>
          <a:lstStyle/>
          <a:p>
            <a:r>
              <a:rPr lang="en-US" sz="1400" dirty="0"/>
              <a:t>Observing</a:t>
            </a:r>
          </a:p>
          <a:p>
            <a:r>
              <a:rPr lang="en-US" sz="1400" dirty="0"/>
              <a:t>Patient teaching</a:t>
            </a:r>
          </a:p>
          <a:p>
            <a:r>
              <a:rPr lang="en-US" sz="1400" dirty="0"/>
              <a:t>Assist in planning, implementation and evaluation of nursing care </a:t>
            </a:r>
          </a:p>
          <a:p>
            <a:r>
              <a:rPr lang="en-US" sz="1400" dirty="0"/>
              <a:t>Administering some medications </a:t>
            </a:r>
            <a:r>
              <a:rPr lang="en-US" sz="1400" i="1" dirty="0"/>
              <a:t>after</a:t>
            </a:r>
            <a:r>
              <a:rPr lang="en-US" sz="1400" dirty="0"/>
              <a:t> the completion of a course on </a:t>
            </a:r>
            <a:r>
              <a:rPr lang="en-US" sz="1400" i="1" dirty="0"/>
              <a:t>medication administration.</a:t>
            </a:r>
          </a:p>
          <a:p>
            <a:r>
              <a:rPr lang="en-US" sz="1400" dirty="0"/>
              <a:t>Some LPNs may administer intravenous medication </a:t>
            </a:r>
            <a:r>
              <a:rPr lang="en-US" sz="1400" i="1" dirty="0"/>
              <a:t>after</a:t>
            </a:r>
            <a:r>
              <a:rPr lang="en-US" sz="1400" dirty="0"/>
              <a:t> completing an approved course. </a:t>
            </a:r>
          </a:p>
          <a:p>
            <a:r>
              <a:rPr lang="en-US" sz="1400" dirty="0"/>
              <a:t>Perform delegated nursing tasks as directed by a RN  </a:t>
            </a:r>
          </a:p>
          <a:p>
            <a:r>
              <a:rPr lang="en-US" sz="1400" dirty="0"/>
              <a:t>Teaching nursing tasks to other LPNs and those individuals that the LPN is allowed to delegate nursing tasks </a:t>
            </a:r>
          </a:p>
          <a:p>
            <a:pPr marL="457200" lvl="1" indent="0">
              <a:buNone/>
            </a:pPr>
            <a:r>
              <a:rPr lang="en-US" sz="1100" dirty="0"/>
              <a:t>Ohio Nurse Practice Act</a:t>
            </a:r>
          </a:p>
        </p:txBody>
      </p:sp>
      <p:sp>
        <p:nvSpPr>
          <p:cNvPr id="5" name="Text Placeholder 4"/>
          <p:cNvSpPr>
            <a:spLocks noGrp="1"/>
          </p:cNvSpPr>
          <p:nvPr>
            <p:ph type="body" sz="quarter" idx="3"/>
          </p:nvPr>
        </p:nvSpPr>
        <p:spPr>
          <a:xfrm>
            <a:off x="5654495" y="1228299"/>
            <a:ext cx="4396339" cy="576262"/>
          </a:xfrm>
        </p:spPr>
        <p:txBody>
          <a:bodyPr/>
          <a:lstStyle/>
          <a:p>
            <a:r>
              <a:rPr lang="en-US" dirty="0"/>
              <a:t>VERMONT</a:t>
            </a:r>
          </a:p>
        </p:txBody>
      </p:sp>
      <p:sp>
        <p:nvSpPr>
          <p:cNvPr id="6" name="Content Placeholder 5"/>
          <p:cNvSpPr>
            <a:spLocks noGrp="1"/>
          </p:cNvSpPr>
          <p:nvPr>
            <p:ph sz="quarter" idx="4"/>
          </p:nvPr>
        </p:nvSpPr>
        <p:spPr>
          <a:xfrm>
            <a:off x="5654495" y="1905000"/>
            <a:ext cx="4396339" cy="4351338"/>
          </a:xfrm>
        </p:spPr>
        <p:txBody>
          <a:bodyPr>
            <a:normAutofit lnSpcReduction="10000"/>
          </a:bodyPr>
          <a:lstStyle/>
          <a:p>
            <a:r>
              <a:rPr lang="en-US" sz="1400" dirty="0"/>
              <a:t>Assessment of health status of individuals.</a:t>
            </a:r>
          </a:p>
          <a:p>
            <a:r>
              <a:rPr lang="en-US" sz="1400" dirty="0"/>
              <a:t>Assist in developing and updating care plans</a:t>
            </a:r>
          </a:p>
          <a:p>
            <a:r>
              <a:rPr lang="en-US" sz="1400" dirty="0"/>
              <a:t> implementing the appropriate aspects of the strategy of care </a:t>
            </a:r>
          </a:p>
          <a:p>
            <a:r>
              <a:rPr lang="en-US" sz="1400" dirty="0"/>
              <a:t> maintaining safe and effective nursing care rendered directly or indirectly.</a:t>
            </a:r>
          </a:p>
          <a:p>
            <a:r>
              <a:rPr lang="en-US" sz="1400" dirty="0"/>
              <a:t> evaluation of responses to interventions </a:t>
            </a:r>
          </a:p>
          <a:p>
            <a:r>
              <a:rPr lang="en-US" sz="1400" dirty="0"/>
              <a:t> delegating nursing interventions that may be performed by others </a:t>
            </a:r>
          </a:p>
          <a:p>
            <a:r>
              <a:rPr lang="en-US" sz="1400" dirty="0"/>
              <a:t>  functioning at the direction of a registered nurse, advanced practice registered nurse, licensed physician or licensed dentist in the performance of activities delegated by that health care professional</a:t>
            </a:r>
          </a:p>
          <a:p>
            <a:pPr marL="0" indent="0">
              <a:buNone/>
            </a:pPr>
            <a:endParaRPr lang="en-US" sz="1400" dirty="0"/>
          </a:p>
          <a:p>
            <a:pPr marL="457200" lvl="1" indent="0">
              <a:buNone/>
            </a:pPr>
            <a:r>
              <a:rPr lang="en-US" sz="1050" dirty="0"/>
              <a:t>Vermont State Board of Nursing</a:t>
            </a:r>
          </a:p>
          <a:p>
            <a:endParaRPr lang="en-US" dirty="0"/>
          </a:p>
        </p:txBody>
      </p:sp>
    </p:spTree>
    <p:extLst>
      <p:ext uri="{BB962C8B-B14F-4D97-AF65-F5344CB8AC3E}">
        <p14:creationId xmlns:p14="http://schemas.microsoft.com/office/powerpoint/2010/main" val="289487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7546"/>
            <a:ext cx="9404723" cy="764275"/>
          </a:xfrm>
        </p:spPr>
        <p:txBody>
          <a:bodyPr/>
          <a:lstStyle/>
          <a:p>
            <a:r>
              <a:rPr lang="en-US" dirty="0"/>
              <a:t>				Board of Nursing</a:t>
            </a:r>
            <a:br>
              <a:rPr lang="en-US" dirty="0"/>
            </a:br>
            <a:endParaRPr lang="en-US" dirty="0"/>
          </a:p>
        </p:txBody>
      </p:sp>
      <p:sp>
        <p:nvSpPr>
          <p:cNvPr id="3" name="Content Placeholder 2"/>
          <p:cNvSpPr>
            <a:spLocks noGrp="1"/>
          </p:cNvSpPr>
          <p:nvPr>
            <p:ph sz="half" idx="1"/>
          </p:nvPr>
        </p:nvSpPr>
        <p:spPr>
          <a:xfrm>
            <a:off x="1103312" y="1604211"/>
            <a:ext cx="4396339" cy="4138863"/>
          </a:xfrm>
        </p:spPr>
        <p:txBody>
          <a:bodyPr>
            <a:normAutofit lnSpcReduction="10000"/>
          </a:bodyPr>
          <a:lstStyle/>
          <a:p>
            <a:r>
              <a:rPr lang="en-US" dirty="0"/>
              <a:t>Ohio board of Nursing</a:t>
            </a:r>
          </a:p>
          <a:p>
            <a:pPr lvl="1"/>
            <a:r>
              <a:rPr lang="en-US" dirty="0"/>
              <a:t>Consists of 13 members</a:t>
            </a:r>
          </a:p>
          <a:p>
            <a:pPr lvl="2"/>
            <a:r>
              <a:rPr lang="en-US" dirty="0"/>
              <a:t>8 RNs</a:t>
            </a:r>
          </a:p>
          <a:p>
            <a:pPr lvl="3"/>
            <a:r>
              <a:rPr lang="en-US" dirty="0"/>
              <a:t>1 must be APRN</a:t>
            </a:r>
          </a:p>
          <a:p>
            <a:pPr lvl="2"/>
            <a:r>
              <a:rPr lang="en-US" dirty="0"/>
              <a:t>4 LPNs</a:t>
            </a:r>
          </a:p>
          <a:p>
            <a:pPr lvl="2"/>
            <a:r>
              <a:rPr lang="en-US" dirty="0"/>
              <a:t>1  non-health care provider who is the voice of the patient</a:t>
            </a:r>
          </a:p>
          <a:p>
            <a:pPr lvl="1"/>
            <a:r>
              <a:rPr lang="en-US" dirty="0"/>
              <a:t>Citizen of the United States</a:t>
            </a:r>
          </a:p>
          <a:p>
            <a:pPr lvl="1"/>
            <a:r>
              <a:rPr lang="en-US" dirty="0"/>
              <a:t>Resident of Ohio</a:t>
            </a:r>
          </a:p>
          <a:p>
            <a:pPr lvl="1"/>
            <a:r>
              <a:rPr lang="en-US" dirty="0"/>
              <a:t>A quorum is constituted with 7 members </a:t>
            </a:r>
          </a:p>
          <a:p>
            <a:pPr lvl="1"/>
            <a:r>
              <a:rPr lang="en-US" dirty="0"/>
              <a:t>One term = 4 years</a:t>
            </a:r>
          </a:p>
          <a:p>
            <a:pPr lvl="1"/>
            <a:r>
              <a:rPr lang="en-US" dirty="0"/>
              <a:t>Appointed by the Governor</a:t>
            </a:r>
          </a:p>
          <a:p>
            <a:pPr marL="457200" lvl="1" indent="0">
              <a:buNone/>
            </a:pPr>
            <a:endParaRPr lang="en-US" dirty="0"/>
          </a:p>
        </p:txBody>
      </p:sp>
      <p:sp>
        <p:nvSpPr>
          <p:cNvPr id="4" name="Content Placeholder 3"/>
          <p:cNvSpPr>
            <a:spLocks noGrp="1"/>
          </p:cNvSpPr>
          <p:nvPr>
            <p:ph sz="half" idx="2"/>
          </p:nvPr>
        </p:nvSpPr>
        <p:spPr>
          <a:xfrm>
            <a:off x="5654493" y="1604212"/>
            <a:ext cx="4396341" cy="4652126"/>
          </a:xfrm>
        </p:spPr>
        <p:txBody>
          <a:bodyPr/>
          <a:lstStyle/>
          <a:p>
            <a:r>
              <a:rPr lang="en-US" dirty="0"/>
              <a:t>Vermont Board of Nursing</a:t>
            </a:r>
          </a:p>
          <a:p>
            <a:pPr lvl="1"/>
            <a:r>
              <a:rPr lang="en-US" dirty="0"/>
              <a:t>Consists of 11 members</a:t>
            </a:r>
          </a:p>
          <a:p>
            <a:pPr lvl="2"/>
            <a:r>
              <a:rPr lang="en-US" dirty="0"/>
              <a:t>6 RN</a:t>
            </a:r>
          </a:p>
          <a:p>
            <a:pPr lvl="3"/>
            <a:r>
              <a:rPr lang="en-US" dirty="0"/>
              <a:t>at least two licensed as APRNs</a:t>
            </a:r>
          </a:p>
          <a:p>
            <a:pPr lvl="2"/>
            <a:r>
              <a:rPr lang="en-US" dirty="0"/>
              <a:t>2 LPN</a:t>
            </a:r>
          </a:p>
          <a:p>
            <a:pPr lvl="2"/>
            <a:r>
              <a:rPr lang="en-US" dirty="0"/>
              <a:t>1 NA</a:t>
            </a:r>
          </a:p>
          <a:p>
            <a:pPr lvl="2"/>
            <a:r>
              <a:rPr lang="en-US" dirty="0"/>
              <a:t>2 public members</a:t>
            </a:r>
          </a:p>
          <a:p>
            <a:pPr lvl="1"/>
            <a:r>
              <a:rPr lang="en-US" dirty="0"/>
              <a:t>Citizen of the United States</a:t>
            </a:r>
          </a:p>
          <a:p>
            <a:pPr lvl="1"/>
            <a:r>
              <a:rPr lang="en-US" dirty="0"/>
              <a:t>Resident of Vermont</a:t>
            </a:r>
          </a:p>
          <a:p>
            <a:pPr lvl="1"/>
            <a:r>
              <a:rPr lang="en-US" dirty="0"/>
              <a:t>A  Quorum is constituted with 6 members.</a:t>
            </a:r>
          </a:p>
          <a:p>
            <a:pPr lvl="1"/>
            <a:r>
              <a:rPr lang="en-US" dirty="0"/>
              <a:t>Appointed by the Governor</a:t>
            </a:r>
          </a:p>
        </p:txBody>
      </p:sp>
      <p:sp>
        <p:nvSpPr>
          <p:cNvPr id="5" name="TextBox 4"/>
          <p:cNvSpPr txBox="1"/>
          <p:nvPr/>
        </p:nvSpPr>
        <p:spPr>
          <a:xfrm flipH="1">
            <a:off x="6189845" y="6256337"/>
            <a:ext cx="3339166" cy="261610"/>
          </a:xfrm>
          <a:prstGeom prst="rect">
            <a:avLst/>
          </a:prstGeom>
          <a:noFill/>
        </p:spPr>
        <p:txBody>
          <a:bodyPr wrap="square" rtlCol="0">
            <a:spAutoFit/>
          </a:bodyPr>
          <a:lstStyle/>
          <a:p>
            <a:r>
              <a:rPr lang="en-US" sz="1100" dirty="0"/>
              <a:t>The Vermont Statutes online</a:t>
            </a:r>
          </a:p>
        </p:txBody>
      </p:sp>
      <p:sp>
        <p:nvSpPr>
          <p:cNvPr id="6" name="TextBox 5"/>
          <p:cNvSpPr txBox="1"/>
          <p:nvPr/>
        </p:nvSpPr>
        <p:spPr>
          <a:xfrm>
            <a:off x="1738998" y="6140617"/>
            <a:ext cx="3609474" cy="261610"/>
          </a:xfrm>
          <a:prstGeom prst="rect">
            <a:avLst/>
          </a:prstGeom>
          <a:noFill/>
        </p:spPr>
        <p:txBody>
          <a:bodyPr wrap="square" rtlCol="0">
            <a:spAutoFit/>
          </a:bodyPr>
          <a:lstStyle/>
          <a:p>
            <a:r>
              <a:rPr lang="en-US" sz="1100" dirty="0"/>
              <a:t>Ohio Nurses Association </a:t>
            </a:r>
          </a:p>
        </p:txBody>
      </p:sp>
    </p:spTree>
    <p:extLst>
      <p:ext uri="{BB962C8B-B14F-4D97-AF65-F5344CB8AC3E}">
        <p14:creationId xmlns:p14="http://schemas.microsoft.com/office/powerpoint/2010/main" val="320545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Board of nursing : </a:t>
            </a:r>
            <a:br>
              <a:rPr lang="en-US" dirty="0"/>
            </a:br>
            <a:r>
              <a:rPr lang="en-US" dirty="0"/>
              <a:t>						</a:t>
            </a:r>
          </a:p>
        </p:txBody>
      </p:sp>
      <p:sp>
        <p:nvSpPr>
          <p:cNvPr id="3" name="Content Placeholder 2"/>
          <p:cNvSpPr>
            <a:spLocks noGrp="1"/>
          </p:cNvSpPr>
          <p:nvPr>
            <p:ph idx="1"/>
          </p:nvPr>
        </p:nvSpPr>
        <p:spPr>
          <a:xfrm>
            <a:off x="1103312" y="1251285"/>
            <a:ext cx="8946541" cy="4796590"/>
          </a:xfrm>
        </p:spPr>
        <p:txBody>
          <a:bodyPr>
            <a:normAutofit/>
          </a:bodyPr>
          <a:lstStyle/>
          <a:p>
            <a:r>
              <a:rPr lang="en-US" dirty="0"/>
              <a:t>Advisory groups </a:t>
            </a:r>
          </a:p>
          <a:p>
            <a:pPr lvl="1"/>
            <a:r>
              <a:rPr lang="en-US" dirty="0"/>
              <a:t> Advisory Group on Continuing Education</a:t>
            </a:r>
          </a:p>
          <a:p>
            <a:pPr lvl="1"/>
            <a:r>
              <a:rPr lang="en-US" dirty="0"/>
              <a:t>Advisory Group on Dialysis</a:t>
            </a:r>
          </a:p>
          <a:p>
            <a:pPr lvl="1"/>
            <a:r>
              <a:rPr lang="en-US" dirty="0"/>
              <a:t>Advisory Group on Education</a:t>
            </a:r>
          </a:p>
          <a:p>
            <a:pPr lvl="2"/>
            <a:r>
              <a:rPr lang="en-US" dirty="0"/>
              <a:t>Appointed by board of nursing</a:t>
            </a:r>
          </a:p>
          <a:p>
            <a:pPr lvl="3"/>
            <a:r>
              <a:rPr lang="en-US" dirty="0"/>
              <a:t>Make recommendations to the OBN</a:t>
            </a:r>
          </a:p>
          <a:p>
            <a:r>
              <a:rPr lang="en-US" dirty="0"/>
              <a:t>Interdisciplinary committee</a:t>
            </a:r>
          </a:p>
          <a:p>
            <a:pPr lvl="1"/>
            <a:r>
              <a:rPr lang="en-US" dirty="0"/>
              <a:t> Committee on Prescriptive Governance (CPG) </a:t>
            </a:r>
          </a:p>
          <a:p>
            <a:pPr lvl="2"/>
            <a:r>
              <a:rPr lang="en-US" dirty="0"/>
              <a:t> comprised of a CNM, a CNP, a CNS, a registered nurse member of the OBN, four physicians, and two pharmacists. </a:t>
            </a:r>
          </a:p>
          <a:p>
            <a:pPr lvl="3"/>
            <a:r>
              <a:rPr lang="en-US" dirty="0"/>
              <a:t>The CPG develops recommendations regarding the authority of all CNMs, CNPs, and CNSs to prescribe drugs.</a:t>
            </a:r>
          </a:p>
          <a:p>
            <a:endParaRPr lang="en-US" dirty="0"/>
          </a:p>
        </p:txBody>
      </p:sp>
      <p:sp>
        <p:nvSpPr>
          <p:cNvPr id="5" name="TextBox 4"/>
          <p:cNvSpPr txBox="1"/>
          <p:nvPr/>
        </p:nvSpPr>
        <p:spPr>
          <a:xfrm>
            <a:off x="3625516" y="6047875"/>
            <a:ext cx="4090737" cy="261610"/>
          </a:xfrm>
          <a:prstGeom prst="rect">
            <a:avLst/>
          </a:prstGeom>
          <a:noFill/>
        </p:spPr>
        <p:txBody>
          <a:bodyPr wrap="square" rtlCol="0">
            <a:spAutoFit/>
          </a:bodyPr>
          <a:lstStyle/>
          <a:p>
            <a:r>
              <a:rPr lang="en-US" sz="1100" dirty="0"/>
              <a:t>Ohio nurses association (2017)</a:t>
            </a:r>
          </a:p>
        </p:txBody>
      </p:sp>
    </p:spTree>
    <p:extLst>
      <p:ext uri="{BB962C8B-B14F-4D97-AF65-F5344CB8AC3E}">
        <p14:creationId xmlns:p14="http://schemas.microsoft.com/office/powerpoint/2010/main" val="53224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t>		Delegation : </a:t>
            </a:r>
            <a:r>
              <a:rPr lang="en-US" sz="1800" i="1" dirty="0"/>
              <a:t>Transfer of responsibility of task from licensed nurse authorized to perform task to individual who does not have the authority to perform that task</a:t>
            </a:r>
            <a:endParaRPr lang="en-US" sz="1800" dirty="0"/>
          </a:p>
        </p:txBody>
      </p:sp>
      <p:sp>
        <p:nvSpPr>
          <p:cNvPr id="3" name="Content Placeholder 2"/>
          <p:cNvSpPr>
            <a:spLocks noGrp="1"/>
          </p:cNvSpPr>
          <p:nvPr>
            <p:ph sz="half" idx="1"/>
          </p:nvPr>
        </p:nvSpPr>
        <p:spPr>
          <a:xfrm>
            <a:off x="1103312" y="1652338"/>
            <a:ext cx="4396339" cy="4604000"/>
          </a:xfrm>
        </p:spPr>
        <p:txBody>
          <a:bodyPr>
            <a:normAutofit fontScale="70000" lnSpcReduction="20000"/>
          </a:bodyPr>
          <a:lstStyle/>
          <a:p>
            <a:r>
              <a:rPr lang="en-US" sz="2000" dirty="0"/>
              <a:t>Ohio- </a:t>
            </a:r>
          </a:p>
          <a:p>
            <a:pPr lvl="1"/>
            <a:r>
              <a:rPr lang="en-US" sz="1800" dirty="0"/>
              <a:t>“When a registered nurse provides direction to a licensed practical nurse in accordance with Chapters 4723-1 to 4723-23 of the Administrative Code, the registered nurse shall first assess:  </a:t>
            </a:r>
          </a:p>
          <a:p>
            <a:pPr lvl="1"/>
            <a:r>
              <a:rPr lang="en-US" sz="1800" dirty="0"/>
              <a:t>(1) The condition of the patient who needs nursing care, including, but not limited to, the stability of the patient; </a:t>
            </a:r>
          </a:p>
          <a:p>
            <a:pPr lvl="1"/>
            <a:r>
              <a:rPr lang="en-US" sz="1800" dirty="0"/>
              <a:t>(2) The type of nursing care the patient requires; </a:t>
            </a:r>
          </a:p>
          <a:p>
            <a:pPr lvl="1"/>
            <a:r>
              <a:rPr lang="en-US" sz="1800" dirty="0"/>
              <a:t>(3) The complexity and frequency of the nursing care needed; </a:t>
            </a:r>
          </a:p>
          <a:p>
            <a:pPr lvl="1"/>
            <a:r>
              <a:rPr lang="en-US" sz="1800" dirty="0"/>
              <a:t>(4) The training, skill, and ability of the licensed practical nurse who will be performing the specific function or procedure, to perform the specific function or procedure; and </a:t>
            </a:r>
          </a:p>
          <a:p>
            <a:pPr lvl="1"/>
            <a:r>
              <a:rPr lang="en-US" sz="1800" dirty="0"/>
              <a:t>(5) The availability and accessibility of resources necessary to safely perform the specific function or procedure.” </a:t>
            </a:r>
          </a:p>
          <a:p>
            <a:pPr marL="457200" lvl="1" indent="0">
              <a:buNone/>
            </a:pPr>
            <a:r>
              <a:rPr lang="en-US" dirty="0"/>
              <a:t>Ohio Board of Nursing (2015)</a:t>
            </a:r>
          </a:p>
        </p:txBody>
      </p:sp>
      <p:sp>
        <p:nvSpPr>
          <p:cNvPr id="4" name="Content Placeholder 3"/>
          <p:cNvSpPr>
            <a:spLocks noGrp="1"/>
          </p:cNvSpPr>
          <p:nvPr>
            <p:ph sz="half" idx="2"/>
          </p:nvPr>
        </p:nvSpPr>
        <p:spPr>
          <a:xfrm>
            <a:off x="5654493" y="1652338"/>
            <a:ext cx="4612454" cy="4604000"/>
          </a:xfrm>
        </p:spPr>
        <p:txBody>
          <a:bodyPr>
            <a:normAutofit fontScale="77500" lnSpcReduction="20000"/>
          </a:bodyPr>
          <a:lstStyle/>
          <a:p>
            <a:r>
              <a:rPr lang="en-US" dirty="0"/>
              <a:t>Vermont-</a:t>
            </a:r>
          </a:p>
          <a:p>
            <a:r>
              <a:rPr lang="en-US" dirty="0"/>
              <a:t>"Licensed practical nursing" means a directed scope of nursing practice which includes, but is not limited to: (</a:t>
            </a:r>
            <a:r>
              <a:rPr lang="en-US" dirty="0" err="1"/>
              <a:t>i</a:t>
            </a:r>
            <a:r>
              <a:rPr lang="en-US" dirty="0"/>
              <a:t>) Contributing to the assessment of the health status of individuals and groups. (ii) Participating in the development and modification of the strategy of care. (iii) Implementing the appropriate aspects of the strategy of care as defined by the board. (iv) Maintaining safe and effective nursing care rendered directly or indirectly. (v) Participating in the evaluation of responses to interventions. (vi) Delegating nursing interventions that may be performed by others and that do not conflict with this chapter. </a:t>
            </a:r>
          </a:p>
          <a:p>
            <a:r>
              <a:rPr lang="en-US" dirty="0"/>
              <a:t>A licensed practical nurse functions at the direction of a registered nurse, advanced practice registered nurse, licensed physician or licensed dentist in the performance of activities delegated by that health care professional. </a:t>
            </a:r>
          </a:p>
          <a:p>
            <a:pPr marL="0" indent="0">
              <a:buNone/>
            </a:pPr>
            <a:endParaRPr lang="en-US" dirty="0"/>
          </a:p>
          <a:p>
            <a:pPr marL="0" indent="0">
              <a:buNone/>
            </a:pPr>
            <a:r>
              <a:rPr lang="en-US" sz="1300" dirty="0"/>
              <a:t>		Vermont State Board of Nursing (2009)</a:t>
            </a:r>
          </a:p>
          <a:p>
            <a:endParaRPr lang="en-US" dirty="0"/>
          </a:p>
          <a:p>
            <a:endParaRPr lang="en-US" dirty="0"/>
          </a:p>
        </p:txBody>
      </p:sp>
    </p:spTree>
    <p:extLst>
      <p:ext uri="{BB962C8B-B14F-4D97-AF65-F5344CB8AC3E}">
        <p14:creationId xmlns:p14="http://schemas.microsoft.com/office/powerpoint/2010/main" val="363234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ln>
            <a:noFill/>
          </a:ln>
          <a:effectLst/>
        </p:spPr>
      </p:sp>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9" name="Picture 1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1" name="Oval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3" name="Picture 2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5" name="Picture 2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33"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0" name="Picture Placeholder 9" descr="A picture containing text, map&#10;&#10;Description generated with high confidence"/>
          <p:cNvPicPr>
            <a:picLocks noGrp="1" noChangeAspect="1"/>
          </p:cNvPicPr>
          <p:nvPr>
            <p:ph type="pic" idx="1"/>
          </p:nvPr>
        </p:nvPicPr>
        <p:blipFill rotWithShape="1">
          <a:blip r:embed="rId7"/>
          <a:srcRect/>
          <a:stretch/>
        </p:blipFill>
        <p:spPr>
          <a:xfrm>
            <a:off x="6905702" y="2548281"/>
            <a:ext cx="4217910" cy="3662018"/>
          </a:xfrm>
          <a:prstGeom prst="rect">
            <a:avLst/>
          </a:prstGeom>
          <a:effectLst/>
        </p:spPr>
      </p:pic>
      <p:sp>
        <p:nvSpPr>
          <p:cNvPr id="2" name="Title 1"/>
          <p:cNvSpPr>
            <a:spLocks noGrp="1"/>
          </p:cNvSpPr>
          <p:nvPr>
            <p:ph type="title"/>
          </p:nvPr>
        </p:nvSpPr>
        <p:spPr>
          <a:xfrm>
            <a:off x="648930" y="629267"/>
            <a:ext cx="9252154" cy="1016654"/>
          </a:xfrm>
        </p:spPr>
        <p:txBody>
          <a:bodyPr vert="horz" lIns="91440" tIns="45720" rIns="91440" bIns="45720" rtlCol="0" anchor="t">
            <a:normAutofit/>
          </a:bodyPr>
          <a:lstStyle/>
          <a:p>
            <a:pPr>
              <a:lnSpc>
                <a:spcPct val="80000"/>
              </a:lnSpc>
            </a:pPr>
            <a:r>
              <a:rPr lang="en-US" dirty="0"/>
              <a:t>Continuing </a:t>
            </a:r>
            <a:br>
              <a:rPr lang="en-US" dirty="0"/>
            </a:br>
            <a:r>
              <a:rPr lang="en-US" dirty="0"/>
              <a:t>	Education</a:t>
            </a:r>
            <a:endParaRPr lang="en-US"/>
          </a:p>
        </p:txBody>
      </p:sp>
      <p:sp>
        <p:nvSpPr>
          <p:cNvPr id="4" name="Text Placeholder 3"/>
          <p:cNvSpPr>
            <a:spLocks noGrp="1"/>
          </p:cNvSpPr>
          <p:nvPr>
            <p:ph type="body" sz="half" idx="2"/>
          </p:nvPr>
        </p:nvSpPr>
        <p:spPr>
          <a:xfrm>
            <a:off x="648931" y="2085475"/>
            <a:ext cx="5122606" cy="4121496"/>
          </a:xfrm>
        </p:spPr>
        <p:txBody>
          <a:bodyPr vert="horz" lIns="91440" tIns="45720" rIns="91440" bIns="45720" rtlCol="0">
            <a:normAutofit/>
          </a:bodyPr>
          <a:lstStyle/>
          <a:p>
            <a:r>
              <a:rPr lang="en-US" sz="1800" dirty="0">
                <a:solidFill>
                  <a:schemeClr val="bg1"/>
                </a:solidFill>
              </a:rPr>
              <a:t>Ohio</a:t>
            </a:r>
          </a:p>
          <a:p>
            <a:r>
              <a:rPr lang="en-US" dirty="0">
                <a:solidFill>
                  <a:schemeClr val="bg1"/>
                </a:solidFill>
              </a:rPr>
              <a:t>	RNs  and LPNs- Each person licensed as a RN or LPN in Ohio must complete twenty-four (24) contact hours of continuing education during each licensure period. At least one (1) of the required contact hours must be related to Chapter 4723 of the Ohio nurse practice code and rules (Category A). </a:t>
            </a:r>
          </a:p>
          <a:p>
            <a:r>
              <a:rPr lang="en-US" sz="1800" dirty="0">
                <a:solidFill>
                  <a:schemeClr val="bg1"/>
                </a:solidFill>
              </a:rPr>
              <a:t>Vermont</a:t>
            </a:r>
          </a:p>
          <a:p>
            <a:r>
              <a:rPr lang="en-US" dirty="0">
                <a:solidFill>
                  <a:schemeClr val="bg1"/>
                </a:solidFill>
              </a:rPr>
              <a:t>	RNs and LPNs - No CE Required. However, the rule states the following: Continuing Education - The Board expects each licensee to assume individual responsibility for maintaining and improving competencies in current knowledge, skills, and abilities relevant to the individual's area of practice.  </a:t>
            </a:r>
          </a:p>
        </p:txBody>
      </p:sp>
    </p:spTree>
    <p:extLst>
      <p:ext uri="{BB962C8B-B14F-4D97-AF65-F5344CB8AC3E}">
        <p14:creationId xmlns:p14="http://schemas.microsoft.com/office/powerpoint/2010/main" val="1236249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3614</TotalTime>
  <Words>1031</Words>
  <Application>Microsoft Office PowerPoint</Application>
  <PresentationFormat>Widescreen</PresentationFormat>
  <Paragraphs>151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Nurse Practice Act</vt:lpstr>
      <vt:lpstr>Agency Overseeing the Practice of Nursing</vt:lpstr>
      <vt:lpstr>Other Agencies that affect the Nursing Practices</vt:lpstr>
      <vt:lpstr>   Professions include in the              Practice of Nursing</vt:lpstr>
      <vt:lpstr>    LPN Capabilities</vt:lpstr>
      <vt:lpstr>    Board of Nursing </vt:lpstr>
      <vt:lpstr>Ohio Board of nursing :        </vt:lpstr>
      <vt:lpstr>  Delegation : Transfer of responsibility of task from licensed nurse authorized to perform task to individual who does not have the authority to perform that task</vt:lpstr>
      <vt:lpstr>Continuing   Education</vt:lpstr>
      <vt:lpstr>  Criminal     Background      Checks</vt:lpstr>
      <vt:lpstr>Nurse   License    Compact</vt:lpstr>
      <vt:lpstr>In Vermont      APRN licensure in the role of  a nurse practitioner, certified nurse midwife, certified nurse anesthetist, or clinical nurse specialist in psychiatric or mental health nursing should graduate courses in :   A) advanced pharmacotherapeutic;   (B) advanced patient assessment; and   (C) advanced pathophysiology  </vt:lpstr>
      <vt:lpstr>In Ohio APRN   -must earn a graduate degree  - for Prescriptive Authority, the nurse must have a course in advance pharmacology.  - least 45 contact hours and be specific to the nurse’s specialty or area of practice.  - Ohio requires an externship.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Practice Act</dc:title>
  <dc:creator>JUNE ARTHUR</dc:creator>
  <cp:lastModifiedBy>JUNE ARTHUR</cp:lastModifiedBy>
  <cp:revision>41</cp:revision>
  <dcterms:created xsi:type="dcterms:W3CDTF">2017-05-26T13:13:10Z</dcterms:created>
  <dcterms:modified xsi:type="dcterms:W3CDTF">2017-05-29T01:28:07Z</dcterms:modified>
</cp:coreProperties>
</file>