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4" r:id="rId5"/>
    <p:sldId id="262" r:id="rId6"/>
    <p:sldId id="270" r:id="rId7"/>
    <p:sldId id="273" r:id="rId8"/>
    <p:sldId id="271" r:id="rId9"/>
    <p:sldId id="272"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ARTHUR" initials="JA"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p:scale>
          <a:sx n="125" d="100"/>
          <a:sy n="125" d="100"/>
        </p:scale>
        <p:origin x="-858"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8/8/2016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8/8/2016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drpaulfuller.wordpress.com/category/colonel-henry-s-olcott/" TargetMode="External"/><Relationship Id="rId2" Type="http://schemas.openxmlformats.org/officeDocument/2006/relationships/hyperlink" Target="http://www.religionfacts.com/homosexuality/Buddhism" TargetMode="External"/><Relationship Id="rId1" Type="http://schemas.openxmlformats.org/officeDocument/2006/relationships/slideLayout" Target="../slideLayouts/slideLayout14.xml"/><Relationship Id="rId6" Type="http://schemas.openxmlformats.org/officeDocument/2006/relationships/hyperlink" Target="http://www.lionsroar.com" TargetMode="External"/><Relationship Id="rId5" Type="http://schemas.openxmlformats.org/officeDocument/2006/relationships/hyperlink" Target="http://www.nytimes.com/" TargetMode="External"/><Relationship Id="rId4" Type="http://schemas.openxmlformats.org/officeDocument/2006/relationships/hyperlink" Target="http://www.patheos.com/Library/Buddhism/Ethics-Morality-Community/Gender-and-Sexualit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bbc.com/news/magazine-32929855" TargetMode="External"/><Relationship Id="rId2" Type="http://schemas.openxmlformats.org/officeDocument/2006/relationships/hyperlink" Target="http://usatoday30.usatoday.com/news/world/story/2012-04-02/tibet-immolations/539" TargetMode="External"/><Relationship Id="rId1" Type="http://schemas.openxmlformats.org/officeDocument/2006/relationships/slideLayout" Target="../slideLayouts/slideLayout14.xml"/><Relationship Id="rId5" Type="http://schemas.openxmlformats.org/officeDocument/2006/relationships/hyperlink" Target="https://study.com/academy/lesson/non-violence-and-the-buddhist-belief-system.html" TargetMode="External"/><Relationship Id="rId4" Type="http://schemas.openxmlformats.org/officeDocument/2006/relationships/hyperlink" Target="http://www.worldreligionnew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usatoday30.usatoday.com/news/world/story/2012-04-02/tibet-immolations/53952746/1" TargetMode="Externa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www.breitbart.com/national-security/2015/05/31/buddhists-turn-violent-in-struggle-against-muslims-in-sri-lank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7.tm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1" y="2733709"/>
            <a:ext cx="4965105" cy="1373070"/>
          </a:xfrm>
        </p:spPr>
        <p:txBody>
          <a:bodyPr/>
          <a:lstStyle/>
          <a:p>
            <a:r>
              <a:rPr lang="en-US" sz="6600" dirty="0"/>
              <a:t>BUDDHISM</a:t>
            </a:r>
          </a:p>
        </p:txBody>
      </p:sp>
      <p:sp>
        <p:nvSpPr>
          <p:cNvPr id="3" name="Subtitle 2"/>
          <p:cNvSpPr>
            <a:spLocks noGrp="1"/>
          </p:cNvSpPr>
          <p:nvPr>
            <p:ph type="subTitle" idx="1"/>
          </p:nvPr>
        </p:nvSpPr>
        <p:spPr>
          <a:xfrm>
            <a:off x="159027" y="4394039"/>
            <a:ext cx="11370364" cy="1117687"/>
          </a:xfrm>
        </p:spPr>
        <p:txBody>
          <a:bodyPr>
            <a:normAutofit/>
          </a:bodyPr>
          <a:lstStyle/>
          <a:p>
            <a:r>
              <a:rPr lang="en-US" sz="2400" dirty="0"/>
              <a:t>BY </a:t>
            </a:r>
            <a:r>
              <a:rPr lang="en-US" sz="2400" b="1" i="1" dirty="0"/>
              <a:t>Jennifer Franks, June Arthur, Kiosha Lawrence, &amp; Annette Acevedo Bernal    </a:t>
            </a:r>
          </a:p>
        </p:txBody>
      </p:sp>
    </p:spTree>
    <p:extLst>
      <p:ext uri="{BB962C8B-B14F-4D97-AF65-F5344CB8AC3E}">
        <p14:creationId xmlns:p14="http://schemas.microsoft.com/office/powerpoint/2010/main" val="89384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Events </a:t>
            </a:r>
          </a:p>
        </p:txBody>
      </p:sp>
      <p:sp>
        <p:nvSpPr>
          <p:cNvPr id="3" name="Text Placeholder 2"/>
          <p:cNvSpPr>
            <a:spLocks noGrp="1"/>
          </p:cNvSpPr>
          <p:nvPr>
            <p:ph type="body" idx="1"/>
          </p:nvPr>
        </p:nvSpPr>
        <p:spPr>
          <a:xfrm>
            <a:off x="2823351" y="2007220"/>
            <a:ext cx="5907493" cy="589691"/>
          </a:xfrm>
        </p:spPr>
        <p:txBody>
          <a:bodyPr/>
          <a:lstStyle/>
          <a:p>
            <a:r>
              <a:rPr lang="en-US" dirty="0"/>
              <a:t>Buddhist Monk Is Slaughtered at Temple</a:t>
            </a:r>
          </a:p>
        </p:txBody>
      </p:sp>
      <p:sp>
        <p:nvSpPr>
          <p:cNvPr id="4" name="Text Placeholder 3"/>
          <p:cNvSpPr>
            <a:spLocks noGrp="1"/>
          </p:cNvSpPr>
          <p:nvPr>
            <p:ph type="body" sz="half" idx="15"/>
          </p:nvPr>
        </p:nvSpPr>
        <p:spPr>
          <a:xfrm>
            <a:off x="430527" y="3034279"/>
            <a:ext cx="7047821" cy="2901907"/>
          </a:xfrm>
        </p:spPr>
        <p:txBody>
          <a:bodyPr/>
          <a:lstStyle/>
          <a:p>
            <a:endParaRPr lang="en-US" dirty="0"/>
          </a:p>
          <a:p>
            <a:r>
              <a:rPr lang="en-US" dirty="0"/>
              <a:t>  </a:t>
            </a:r>
            <a:r>
              <a:rPr lang="en-US" sz="2000" dirty="0"/>
              <a:t>  On May 14, 2016, a Buddhist monk was found murdered in his temple by his daughter. The event took place in Bangladesh, and appears to be the result of Islamist extremists. During the past two years many killings of religious minorities have taken place in Bangladesh, and many of the attacks were carried out by groups of men using machetes (New York Times, 2016.)</a:t>
            </a:r>
          </a:p>
        </p:txBody>
      </p:sp>
      <p:sp>
        <p:nvSpPr>
          <p:cNvPr id="9" name="TextBox 8"/>
          <p:cNvSpPr txBox="1"/>
          <p:nvPr/>
        </p:nvSpPr>
        <p:spPr>
          <a:xfrm>
            <a:off x="3210046" y="4110390"/>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2"/>
          <a:stretch>
            <a:fillRect/>
          </a:stretch>
        </p:blipFill>
        <p:spPr>
          <a:xfrm>
            <a:off x="7965449" y="2893599"/>
            <a:ext cx="3810000" cy="2857500"/>
          </a:xfrm>
          <a:prstGeom prst="rect">
            <a:avLst/>
          </a:prstGeom>
        </p:spPr>
      </p:pic>
    </p:spTree>
    <p:extLst>
      <p:ext uri="{BB962C8B-B14F-4D97-AF65-F5344CB8AC3E}">
        <p14:creationId xmlns:p14="http://schemas.microsoft.com/office/powerpoint/2010/main" val="24738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Events</a:t>
            </a:r>
          </a:p>
        </p:txBody>
      </p:sp>
      <p:sp>
        <p:nvSpPr>
          <p:cNvPr id="3" name="Text Placeholder 2"/>
          <p:cNvSpPr>
            <a:spLocks noGrp="1"/>
          </p:cNvSpPr>
          <p:nvPr>
            <p:ph type="body" idx="1"/>
          </p:nvPr>
        </p:nvSpPr>
        <p:spPr>
          <a:xfrm>
            <a:off x="947160" y="2023231"/>
            <a:ext cx="10095870" cy="624188"/>
          </a:xfrm>
        </p:spPr>
        <p:txBody>
          <a:bodyPr/>
          <a:lstStyle/>
          <a:p>
            <a:r>
              <a:rPr lang="en-US" dirty="0"/>
              <a:t>Twenty Tibetan Buddhist nuns are first ever to earn </a:t>
            </a:r>
            <a:r>
              <a:rPr lang="en-US" dirty="0" err="1"/>
              <a:t>Geshema</a:t>
            </a:r>
            <a:r>
              <a:rPr lang="en-US" dirty="0"/>
              <a:t> </a:t>
            </a:r>
            <a:r>
              <a:rPr lang="en-US" dirty="0" err="1"/>
              <a:t>degress</a:t>
            </a:r>
            <a:r>
              <a:rPr lang="en-US" dirty="0"/>
              <a:t>.</a:t>
            </a:r>
          </a:p>
        </p:txBody>
      </p:sp>
      <p:sp>
        <p:nvSpPr>
          <p:cNvPr id="4" name="Text Placeholder 3"/>
          <p:cNvSpPr>
            <a:spLocks noGrp="1"/>
          </p:cNvSpPr>
          <p:nvPr>
            <p:ph type="body" sz="half" idx="15"/>
          </p:nvPr>
        </p:nvSpPr>
        <p:spPr>
          <a:xfrm>
            <a:off x="452054" y="2862657"/>
            <a:ext cx="7749436" cy="3505801"/>
          </a:xfrm>
        </p:spPr>
        <p:txBody>
          <a:bodyPr>
            <a:normAutofit/>
          </a:bodyPr>
          <a:lstStyle/>
          <a:p>
            <a:r>
              <a:rPr lang="en-US" sz="2000" dirty="0"/>
              <a:t>On July 15, 2016, twenty Buddhist nuns are the first to earn a </a:t>
            </a:r>
            <a:r>
              <a:rPr lang="en-US" sz="2000" dirty="0" err="1"/>
              <a:t>Geshema</a:t>
            </a:r>
            <a:r>
              <a:rPr lang="en-US" sz="2000" dirty="0"/>
              <a:t> degree, which is the equivalent to a Doctorate in Buddhist Philosophy. It represents the highest level of training offered in the Gelugpa school of Tibetan Buddhism. This degree was previously only available to men. This degree will make the nuns eligible to assume leadership roles, that were previously reserved for men. </a:t>
            </a:r>
          </a:p>
          <a:p>
            <a:r>
              <a:rPr lang="en-US" sz="2000" dirty="0"/>
              <a:t>The </a:t>
            </a:r>
            <a:r>
              <a:rPr lang="en-US" sz="2000" dirty="0" err="1"/>
              <a:t>Geshema</a:t>
            </a:r>
            <a:r>
              <a:rPr lang="en-US" sz="2000" dirty="0"/>
              <a:t> examination process takes a total of 4 years, and a 12-day exam period, which consisted of both oral debate and written exams (Lion’s Roar, 2016.)</a:t>
            </a:r>
          </a:p>
        </p:txBody>
      </p:sp>
      <p:pic>
        <p:nvPicPr>
          <p:cNvPr id="10" name="Picture 9"/>
          <p:cNvPicPr>
            <a:picLocks noChangeAspect="1"/>
          </p:cNvPicPr>
          <p:nvPr/>
        </p:nvPicPr>
        <p:blipFill>
          <a:blip r:embed="rId2"/>
          <a:stretch>
            <a:fillRect/>
          </a:stretch>
        </p:blipFill>
        <p:spPr>
          <a:xfrm>
            <a:off x="8481390" y="2710446"/>
            <a:ext cx="3250483" cy="3811246"/>
          </a:xfrm>
          <a:prstGeom prst="rect">
            <a:avLst/>
          </a:prstGeom>
        </p:spPr>
      </p:pic>
    </p:spTree>
    <p:extLst>
      <p:ext uri="{BB962C8B-B14F-4D97-AF65-F5344CB8AC3E}">
        <p14:creationId xmlns:p14="http://schemas.microsoft.com/office/powerpoint/2010/main" val="154730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Events</a:t>
            </a:r>
          </a:p>
        </p:txBody>
      </p:sp>
      <p:sp>
        <p:nvSpPr>
          <p:cNvPr id="3" name="Text Placeholder 2"/>
          <p:cNvSpPr>
            <a:spLocks noGrp="1"/>
          </p:cNvSpPr>
          <p:nvPr>
            <p:ph type="body" idx="1"/>
          </p:nvPr>
        </p:nvSpPr>
        <p:spPr>
          <a:xfrm>
            <a:off x="2733848" y="2336873"/>
            <a:ext cx="7706441" cy="576262"/>
          </a:xfrm>
        </p:spPr>
        <p:txBody>
          <a:bodyPr/>
          <a:lstStyle/>
          <a:p>
            <a:r>
              <a:rPr lang="en-US" dirty="0"/>
              <a:t>Dharma Day Celebrates the Beginning of Buddhism</a:t>
            </a:r>
          </a:p>
        </p:txBody>
      </p:sp>
      <p:sp>
        <p:nvSpPr>
          <p:cNvPr id="4" name="Text Placeholder 3"/>
          <p:cNvSpPr>
            <a:spLocks noGrp="1"/>
          </p:cNvSpPr>
          <p:nvPr>
            <p:ph type="body" sz="half" idx="15"/>
          </p:nvPr>
        </p:nvSpPr>
        <p:spPr>
          <a:xfrm>
            <a:off x="387475" y="3250084"/>
            <a:ext cx="6393333" cy="3163989"/>
          </a:xfrm>
        </p:spPr>
        <p:txBody>
          <a:bodyPr>
            <a:normAutofit/>
          </a:bodyPr>
          <a:lstStyle/>
          <a:p>
            <a:r>
              <a:rPr lang="en-US" sz="2000" dirty="0"/>
              <a:t>Dharma Day commemorates the day when Buddha made his first sermon or religious teachings after his enlightenment. The festivity falls on the full moon of the eight month of the lunar calendar. This year that falls on July 19. Buddha happened to be a wealthy prince by the name Siddhartha Gautama. He decided to leave his position and wealth after experiencing the world outside his palace. During Dharma Day, Buddhists visit temples to pray, meditate and listen to sermons. (World Religion News, 2016.)</a:t>
            </a:r>
          </a:p>
        </p:txBody>
      </p:sp>
      <p:pic>
        <p:nvPicPr>
          <p:cNvPr id="9" name="Picture 8"/>
          <p:cNvPicPr>
            <a:picLocks noChangeAspect="1"/>
          </p:cNvPicPr>
          <p:nvPr/>
        </p:nvPicPr>
        <p:blipFill>
          <a:blip r:embed="rId2"/>
          <a:stretch>
            <a:fillRect/>
          </a:stretch>
        </p:blipFill>
        <p:spPr>
          <a:xfrm>
            <a:off x="7387751" y="3557943"/>
            <a:ext cx="4348766" cy="2899177"/>
          </a:xfrm>
          <a:prstGeom prst="rect">
            <a:avLst/>
          </a:prstGeom>
        </p:spPr>
      </p:pic>
    </p:spTree>
    <p:extLst>
      <p:ext uri="{BB962C8B-B14F-4D97-AF65-F5344CB8AC3E}">
        <p14:creationId xmlns:p14="http://schemas.microsoft.com/office/powerpoint/2010/main" val="96985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Text Placeholder 3"/>
          <p:cNvSpPr>
            <a:spLocks noGrp="1"/>
          </p:cNvSpPr>
          <p:nvPr>
            <p:ph type="body" sz="half" idx="15"/>
          </p:nvPr>
        </p:nvSpPr>
        <p:spPr>
          <a:xfrm>
            <a:off x="680321" y="2205145"/>
            <a:ext cx="10660663" cy="4233878"/>
          </a:xfrm>
        </p:spPr>
        <p:txBody>
          <a:bodyPr>
            <a:normAutofit lnSpcReduction="10000"/>
          </a:bodyPr>
          <a:lstStyle/>
          <a:p>
            <a:r>
              <a:rPr lang="en-US" sz="1600" dirty="0"/>
              <a:t/>
            </a:r>
            <a:br>
              <a:rPr lang="en-US" sz="1600" dirty="0"/>
            </a:br>
            <a:r>
              <a:rPr lang="en-US" sz="1200" dirty="0">
                <a:solidFill>
                  <a:srgbClr val="FFFFFF"/>
                </a:solidFill>
                <a:latin typeface="Segoe UI" panose="020B0502040204020203" pitchFamily="34" charset="0"/>
              </a:rPr>
              <a:t>Buddhism and Homosexuality.” </a:t>
            </a:r>
            <a:r>
              <a:rPr lang="en-US" sz="1200" dirty="0" err="1">
                <a:solidFill>
                  <a:srgbClr val="FFFFFF"/>
                </a:solidFill>
                <a:latin typeface="Segoe UI" panose="020B0502040204020203" pitchFamily="34" charset="0"/>
              </a:rPr>
              <a:t>ReligionFacts.com</a:t>
            </a:r>
            <a:r>
              <a:rPr lang="en-US" sz="1200" dirty="0">
                <a:solidFill>
                  <a:srgbClr val="FFFFFF"/>
                </a:solidFill>
                <a:latin typeface="Segoe UI" panose="020B0502040204020203" pitchFamily="34" charset="0"/>
              </a:rPr>
              <a:t>. 10 Nov. 2015. Retrieved 3 Aug. 2016 </a:t>
            </a:r>
          </a:p>
          <a:p>
            <a:r>
              <a:rPr lang="en-US" sz="1200" dirty="0">
                <a:solidFill>
                  <a:srgbClr val="FFFFFF"/>
                </a:solidFill>
                <a:latin typeface="Segoe UI" panose="020B0502040204020203" pitchFamily="34" charset="0"/>
              </a:rPr>
              <a:t>      from</a:t>
            </a:r>
            <a:r>
              <a:rPr lang="en-US" sz="1200" dirty="0">
                <a:solidFill>
                  <a:srgbClr val="FFFFFF"/>
                </a:solidFill>
                <a:latin typeface="Segoe UI" panose="020B0502040204020203" pitchFamily="34" charset="0"/>
                <a:hlinkClick r:id="rId2"/>
              </a:rPr>
              <a:t> http://www.religionfacts.com/homosexuality/Buddhism</a:t>
            </a:r>
            <a:r>
              <a:rPr lang="en-US" sz="1200" dirty="0">
                <a:solidFill>
                  <a:srgbClr val="FFFFFF"/>
                </a:solidFill>
                <a:latin typeface="Segoe UI" panose="020B0502040204020203" pitchFamily="34" charset="0"/>
              </a:rPr>
              <a:t> </a:t>
            </a:r>
          </a:p>
          <a:p>
            <a:r>
              <a:rPr lang="en-US" sz="1200" dirty="0">
                <a:solidFill>
                  <a:srgbClr val="FFFFFF"/>
                </a:solidFill>
                <a:latin typeface="Segoe UI" panose="020B0502040204020203" pitchFamily="34" charset="0"/>
              </a:rPr>
              <a:t>Buddhist Studies: Buddhism &amp; Women: Position of Women. (</a:t>
            </a:r>
            <a:r>
              <a:rPr lang="en-US" sz="1200" dirty="0" err="1">
                <a:solidFill>
                  <a:srgbClr val="FFFFFF"/>
                </a:solidFill>
                <a:latin typeface="Segoe UI" panose="020B0502040204020203" pitchFamily="34" charset="0"/>
              </a:rPr>
              <a:t>n.d.</a:t>
            </a:r>
            <a:r>
              <a:rPr lang="en-US" sz="1200" dirty="0">
                <a:solidFill>
                  <a:srgbClr val="FFFFFF"/>
                </a:solidFill>
                <a:latin typeface="Segoe UI" panose="020B0502040204020203" pitchFamily="34" charset="0"/>
              </a:rPr>
              <a:t>). Retrieved August 03, 2016, </a:t>
            </a:r>
          </a:p>
          <a:p>
            <a:r>
              <a:rPr lang="en-US" sz="1200" dirty="0">
                <a:solidFill>
                  <a:srgbClr val="FFFFFF"/>
                </a:solidFill>
                <a:latin typeface="Segoe UI" panose="020B0502040204020203" pitchFamily="34" charset="0"/>
              </a:rPr>
              <a:t>     from http://www.buddhanet.net/e-learning/history/position.htm </a:t>
            </a:r>
          </a:p>
          <a:p>
            <a:r>
              <a:rPr lang="en-US" sz="1200" dirty="0">
                <a:latin typeface="Segoe UI" panose="020B0502040204020203" pitchFamily="34" charset="0"/>
                <a:cs typeface="Segoe UI" panose="020B0502040204020203" pitchFamily="34" charset="0"/>
              </a:rPr>
              <a:t>Colonel Henry S. </a:t>
            </a:r>
            <a:r>
              <a:rPr lang="en-US" sz="1200" dirty="0" err="1">
                <a:latin typeface="Segoe UI" panose="020B0502040204020203" pitchFamily="34" charset="0"/>
                <a:cs typeface="Segoe UI" panose="020B0502040204020203" pitchFamily="34" charset="0"/>
              </a:rPr>
              <a:t>Olcott</a:t>
            </a:r>
            <a:r>
              <a:rPr lang="en-US" sz="1200" dirty="0">
                <a:latin typeface="Segoe UI" panose="020B0502040204020203" pitchFamily="34" charset="0"/>
                <a:cs typeface="Segoe UI" panose="020B0502040204020203" pitchFamily="34" charset="0"/>
              </a:rPr>
              <a:t> | Paul Fuller: Buddhist Studies. (</a:t>
            </a:r>
            <a:r>
              <a:rPr lang="en-US" sz="1200" dirty="0" err="1">
                <a:latin typeface="Segoe UI" panose="020B0502040204020203" pitchFamily="34" charset="0"/>
                <a:cs typeface="Segoe UI" panose="020B0502040204020203" pitchFamily="34" charset="0"/>
              </a:rPr>
              <a:t>n.d.</a:t>
            </a:r>
            <a:r>
              <a:rPr lang="en-US" sz="1200" dirty="0">
                <a:latin typeface="Segoe UI" panose="020B0502040204020203" pitchFamily="34" charset="0"/>
                <a:cs typeface="Segoe UI" panose="020B0502040204020203" pitchFamily="34" charset="0"/>
              </a:rPr>
              <a:t>). Retrieved</a:t>
            </a:r>
          </a:p>
          <a:p>
            <a:r>
              <a:rPr lang="en-US" sz="1200" dirty="0">
                <a:latin typeface="Segoe UI" panose="020B0502040204020203" pitchFamily="34" charset="0"/>
                <a:cs typeface="Segoe UI" panose="020B0502040204020203" pitchFamily="34" charset="0"/>
              </a:rPr>
              <a:t>     from </a:t>
            </a:r>
            <a:r>
              <a:rPr lang="en-US" sz="1200" dirty="0">
                <a:latin typeface="Segoe UI" panose="020B0502040204020203" pitchFamily="34" charset="0"/>
                <a:cs typeface="Segoe UI" panose="020B0502040204020203" pitchFamily="34" charset="0"/>
                <a:hlinkClick r:id="rId3"/>
              </a:rPr>
              <a:t>https://drpaulfuller.wordpress.com/category/colonel-henry-s-olcott/</a:t>
            </a:r>
            <a:r>
              <a:rPr lang="en-US" sz="1200" dirty="0">
                <a:latin typeface="Segoe UI" panose="020B0502040204020203" pitchFamily="34" charset="0"/>
                <a:cs typeface="Segoe UI" panose="020B0502040204020203" pitchFamily="34" charset="0"/>
              </a:rPr>
              <a:t> </a:t>
            </a:r>
          </a:p>
          <a:p>
            <a:r>
              <a:rPr lang="en-US" sz="1200" dirty="0" err="1">
                <a:latin typeface="Segoe UI" panose="020B0502040204020203" pitchFamily="34" charset="0"/>
                <a:cs typeface="Segoe UI" panose="020B0502040204020203" pitchFamily="34" charset="0"/>
              </a:rPr>
              <a:t>Clobert</a:t>
            </a:r>
            <a:r>
              <a:rPr lang="en-US" sz="1200" dirty="0">
                <a:latin typeface="Segoe UI" panose="020B0502040204020203" pitchFamily="34" charset="0"/>
                <a:cs typeface="Segoe UI" panose="020B0502040204020203" pitchFamily="34" charset="0"/>
              </a:rPr>
              <a:t>, M., </a:t>
            </a:r>
            <a:r>
              <a:rPr lang="en-US" sz="1200" dirty="0" err="1">
                <a:latin typeface="Segoe UI" panose="020B0502040204020203" pitchFamily="34" charset="0"/>
                <a:cs typeface="Segoe UI" panose="020B0502040204020203" pitchFamily="34" charset="0"/>
              </a:rPr>
              <a:t>Saroglou</a:t>
            </a:r>
            <a:r>
              <a:rPr lang="en-US" sz="1200" dirty="0">
                <a:latin typeface="Segoe UI" panose="020B0502040204020203" pitchFamily="34" charset="0"/>
                <a:cs typeface="Segoe UI" panose="020B0502040204020203" pitchFamily="34" charset="0"/>
              </a:rPr>
              <a:t>, V., &amp; Hwang, K. K. (2015). Buddhist concepts as implicitly reducing prejudice and </a:t>
            </a:r>
          </a:p>
          <a:p>
            <a:r>
              <a:rPr lang="en-US" sz="1200" dirty="0">
                <a:latin typeface="Segoe UI" panose="020B0502040204020203" pitchFamily="34" charset="0"/>
                <a:cs typeface="Segoe UI" panose="020B0502040204020203" pitchFamily="34" charset="0"/>
              </a:rPr>
              <a:t>     increasing </a:t>
            </a:r>
            <a:r>
              <a:rPr lang="en-US" sz="1200" dirty="0" err="1">
                <a:latin typeface="Segoe UI" panose="020B0502040204020203" pitchFamily="34" charset="0"/>
                <a:cs typeface="Segoe UI" panose="020B0502040204020203" pitchFamily="34" charset="0"/>
              </a:rPr>
              <a:t>prosociality</a:t>
            </a:r>
            <a:r>
              <a:rPr lang="en-US" sz="1200" dirty="0">
                <a:latin typeface="Segoe UI" panose="020B0502040204020203" pitchFamily="34" charset="0"/>
                <a:cs typeface="Segoe UI" panose="020B0502040204020203" pitchFamily="34" charset="0"/>
              </a:rPr>
              <a:t>. Personality and Social Psychology Bulletin, 0146167215571094.</a:t>
            </a:r>
          </a:p>
          <a:p>
            <a:r>
              <a:rPr lang="en-US" sz="1200" dirty="0">
                <a:solidFill>
                  <a:srgbClr val="FFFFFF"/>
                </a:solidFill>
                <a:latin typeface="Segoe UI" panose="020B0502040204020203" pitchFamily="34" charset="0"/>
              </a:rPr>
              <a:t>Hardy, J., (</a:t>
            </a:r>
            <a:r>
              <a:rPr lang="en-US" sz="1200" dirty="0" err="1">
                <a:solidFill>
                  <a:srgbClr val="FFFFFF"/>
                </a:solidFill>
                <a:latin typeface="Segoe UI" panose="020B0502040204020203" pitchFamily="34" charset="0"/>
              </a:rPr>
              <a:t>n.d.</a:t>
            </a:r>
            <a:r>
              <a:rPr lang="en-US" sz="1200" dirty="0">
                <a:solidFill>
                  <a:srgbClr val="FFFFFF"/>
                </a:solidFill>
                <a:latin typeface="Segoe UI" panose="020B0502040204020203" pitchFamily="34" charset="0"/>
              </a:rPr>
              <a:t>). Buddhism. Gender and sexuality. Retrieved from </a:t>
            </a:r>
          </a:p>
          <a:p>
            <a:r>
              <a:rPr lang="en-US" sz="1200" dirty="0">
                <a:solidFill>
                  <a:srgbClr val="FFFFFF"/>
                </a:solidFill>
                <a:latin typeface="Segoe UI" panose="020B0502040204020203" pitchFamily="34" charset="0"/>
              </a:rPr>
              <a:t>     </a:t>
            </a:r>
            <a:r>
              <a:rPr lang="en-US" sz="1200" dirty="0">
                <a:solidFill>
                  <a:srgbClr val="FFFFFF"/>
                </a:solidFill>
                <a:latin typeface="Segoe UI" panose="020B0502040204020203" pitchFamily="34" charset="0"/>
                <a:hlinkClick r:id="rId4"/>
              </a:rPr>
              <a:t>http://www.patheos.com/Library/Buddhism/Ethics-Morality-Community/Gender-and-Sexuality</a:t>
            </a:r>
            <a:r>
              <a:rPr lang="en-US" sz="1200" dirty="0">
                <a:solidFill>
                  <a:srgbClr val="FFFFFF"/>
                </a:solidFill>
                <a:latin typeface="Segoe UI" panose="020B0502040204020203" pitchFamily="34" charset="0"/>
              </a:rPr>
              <a:t> </a:t>
            </a:r>
          </a:p>
          <a:p>
            <a:r>
              <a:rPr lang="en-US" sz="1200" dirty="0" err="1">
                <a:solidFill>
                  <a:srgbClr val="FFFFFF"/>
                </a:solidFill>
              </a:rPr>
              <a:t>Manik</a:t>
            </a:r>
            <a:r>
              <a:rPr lang="en-US" sz="1200" dirty="0">
                <a:solidFill>
                  <a:srgbClr val="FFFFFF"/>
                </a:solidFill>
              </a:rPr>
              <a:t>, J. A., &amp; </a:t>
            </a:r>
            <a:r>
              <a:rPr lang="en-US" sz="1200" dirty="0" err="1">
                <a:solidFill>
                  <a:srgbClr val="FFFFFF"/>
                </a:solidFill>
              </a:rPr>
              <a:t>Najar</a:t>
            </a:r>
            <a:r>
              <a:rPr lang="en-US" sz="1200" dirty="0">
                <a:solidFill>
                  <a:srgbClr val="FFFFFF"/>
                </a:solidFill>
              </a:rPr>
              <a:t>, N. (2016, May 14). Buddhist Monk Is Slaughtered at Temple in Bangladesh. Retrieved </a:t>
            </a:r>
          </a:p>
          <a:p>
            <a:r>
              <a:rPr lang="en-US" sz="1200" dirty="0">
                <a:solidFill>
                  <a:srgbClr val="FFFFFF"/>
                </a:solidFill>
              </a:rPr>
              <a:t>      August 6, 2016, from </a:t>
            </a:r>
            <a:r>
              <a:rPr lang="en-US" sz="1200" dirty="0">
                <a:solidFill>
                  <a:srgbClr val="FFFFFF"/>
                </a:solidFill>
                <a:hlinkClick r:id="rId5"/>
              </a:rPr>
              <a:t> http://www.nytimes.com/</a:t>
            </a:r>
            <a:endParaRPr lang="en-US" sz="1200" dirty="0">
              <a:solidFill>
                <a:srgbClr val="FFFFFF"/>
              </a:solidFill>
            </a:endParaRPr>
          </a:p>
          <a:p>
            <a:r>
              <a:rPr lang="en-US" sz="1200" dirty="0">
                <a:solidFill>
                  <a:srgbClr val="FFFFFF"/>
                </a:solidFill>
              </a:rPr>
              <a:t>Sperry, R. M. (2016, July 15). Twenty Tibetan Buddhist nuns are first ever to earn </a:t>
            </a:r>
            <a:r>
              <a:rPr lang="en-US" sz="1200" dirty="0" err="1">
                <a:solidFill>
                  <a:srgbClr val="FFFFFF"/>
                </a:solidFill>
              </a:rPr>
              <a:t>Geshema</a:t>
            </a:r>
            <a:r>
              <a:rPr lang="en-US" sz="1200" dirty="0">
                <a:solidFill>
                  <a:srgbClr val="FFFFFF"/>
                </a:solidFill>
              </a:rPr>
              <a:t> degrees. </a:t>
            </a:r>
          </a:p>
          <a:p>
            <a:r>
              <a:rPr lang="en-US" sz="1200" dirty="0">
                <a:solidFill>
                  <a:srgbClr val="FFFFFF"/>
                </a:solidFill>
              </a:rPr>
              <a:t>      Retrieved August 06, 2016, from </a:t>
            </a:r>
            <a:r>
              <a:rPr lang="en-US" sz="1200" dirty="0">
                <a:solidFill>
                  <a:srgbClr val="FFFFFF"/>
                </a:solidFill>
                <a:hlinkClick r:id="rId6"/>
              </a:rPr>
              <a:t>http://www.lionsroar.com</a:t>
            </a:r>
            <a:endParaRPr lang="en-US" sz="1200" dirty="0">
              <a:solidFill>
                <a:srgbClr val="FFFFFF"/>
              </a:solidFill>
            </a:endParaRPr>
          </a:p>
          <a:p>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258476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Text Placeholder 3"/>
          <p:cNvSpPr>
            <a:spLocks noGrp="1"/>
          </p:cNvSpPr>
          <p:nvPr>
            <p:ph type="body" sz="half" idx="15"/>
          </p:nvPr>
        </p:nvSpPr>
        <p:spPr>
          <a:xfrm>
            <a:off x="680322" y="2381555"/>
            <a:ext cx="10625388" cy="4180956"/>
          </a:xfrm>
        </p:spPr>
        <p:txBody>
          <a:bodyPr>
            <a:normAutofit/>
          </a:bodyPr>
          <a:lstStyle/>
          <a:p>
            <a:r>
              <a:rPr lang="en-US" sz="1200" dirty="0"/>
              <a:t>Tibetans set themselves on fire in protest ? USATODAY.com. (2012). Retrieved </a:t>
            </a:r>
          </a:p>
          <a:p>
            <a:r>
              <a:rPr lang="en-US" sz="1200" dirty="0"/>
              <a:t>      from </a:t>
            </a:r>
            <a:r>
              <a:rPr lang="en-US" sz="1200" dirty="0">
                <a:hlinkClick r:id="rId2"/>
              </a:rPr>
              <a:t>http://usatoday30.usatoday.com/news/world/story/2012-04-02/tibet-immolations/539</a:t>
            </a:r>
            <a:endParaRPr lang="en-US" sz="1200" dirty="0"/>
          </a:p>
          <a:p>
            <a:r>
              <a:rPr lang="en-US" sz="1200" dirty="0"/>
              <a:t>The darker side of Buddhism - BBC News. (2015). Retrieved from </a:t>
            </a:r>
          </a:p>
          <a:p>
            <a:r>
              <a:rPr lang="en-US" sz="1200" dirty="0"/>
              <a:t>      </a:t>
            </a:r>
            <a:r>
              <a:rPr lang="en-US" sz="1200" dirty="0">
                <a:hlinkClick r:id="rId3"/>
              </a:rPr>
              <a:t>http://www.bbc.com/news/magazine-32929855</a:t>
            </a:r>
            <a:endParaRPr lang="en-US" sz="1200" dirty="0"/>
          </a:p>
          <a:p>
            <a:r>
              <a:rPr lang="en-US" sz="1200" dirty="0"/>
              <a:t>Welch, D. (2016, July 18). Dharma Day Celebrates the Beginning of Buddhism. Retrieved August 06, 2016, </a:t>
            </a:r>
          </a:p>
          <a:p>
            <a:r>
              <a:rPr lang="en-US" sz="1200" dirty="0"/>
              <a:t>     </a:t>
            </a:r>
            <a:r>
              <a:rPr lang="en-US" sz="1200" dirty="0" err="1"/>
              <a:t>from</a:t>
            </a:r>
            <a:r>
              <a:rPr lang="en-US" sz="1200" dirty="0" err="1">
                <a:hlinkClick r:id="rId4"/>
              </a:rPr>
              <a:t>http</a:t>
            </a:r>
            <a:r>
              <a:rPr lang="en-US" sz="1200" dirty="0">
                <a:hlinkClick r:id="rId4"/>
              </a:rPr>
              <a:t>://www.worldreligionnews.com/</a:t>
            </a:r>
            <a:endParaRPr lang="en-US" sz="1200" dirty="0"/>
          </a:p>
          <a:p>
            <a:r>
              <a:rPr lang="en-US" sz="1200" dirty="0" err="1">
                <a:latin typeface="Segoe UI" panose="020B0502040204020203" pitchFamily="34" charset="0"/>
              </a:rPr>
              <a:t>Whittemore</a:t>
            </a:r>
            <a:r>
              <a:rPr lang="en-US" sz="1200" dirty="0">
                <a:latin typeface="Segoe UI" panose="020B0502040204020203" pitchFamily="34" charset="0"/>
              </a:rPr>
              <a:t>, J., (2013). Non-violence and the Buddhist belief system. Religion 101:intro to world religion. (3). </a:t>
            </a:r>
          </a:p>
          <a:p>
            <a:r>
              <a:rPr lang="en-US" sz="1200" dirty="0">
                <a:latin typeface="Segoe UI" panose="020B0502040204020203" pitchFamily="34" charset="0"/>
              </a:rPr>
              <a:t>     Retrieved from </a:t>
            </a:r>
            <a:r>
              <a:rPr lang="en-US" sz="1200" dirty="0">
                <a:latin typeface="Segoe UI" panose="020B0502040204020203" pitchFamily="34" charset="0"/>
                <a:hlinkClick r:id="rId5"/>
              </a:rPr>
              <a:t>https://study.com/academy/lesson/non-violence-and-the-buddhist-belief-system.html</a:t>
            </a:r>
            <a:r>
              <a:rPr lang="en-US" sz="1200" dirty="0">
                <a:latin typeface="Segoe UI" panose="020B0502040204020203" pitchFamily="34" charset="0"/>
              </a:rPr>
              <a:t>   </a:t>
            </a:r>
          </a:p>
          <a:p>
            <a:endParaRPr lang="en-US" sz="1600" dirty="0"/>
          </a:p>
        </p:txBody>
      </p:sp>
    </p:spTree>
    <p:extLst>
      <p:ext uri="{BB962C8B-B14F-4D97-AF65-F5344CB8AC3E}">
        <p14:creationId xmlns:p14="http://schemas.microsoft.com/office/powerpoint/2010/main" val="420087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Skandhas or </a:t>
            </a:r>
            <a:r>
              <a:rPr lang="en-US" dirty="0"/>
              <a:t>five aspects of being</a:t>
            </a:r>
          </a:p>
        </p:txBody>
      </p:sp>
      <p:sp>
        <p:nvSpPr>
          <p:cNvPr id="3" name="Content Placeholder 2"/>
          <p:cNvSpPr>
            <a:spLocks noGrp="1"/>
          </p:cNvSpPr>
          <p:nvPr>
            <p:ph idx="1"/>
          </p:nvPr>
        </p:nvSpPr>
        <p:spPr>
          <a:xfrm>
            <a:off x="680321" y="2336872"/>
            <a:ext cx="9613861" cy="4321835"/>
          </a:xfrm>
        </p:spPr>
        <p:txBody>
          <a:bodyPr/>
          <a:lstStyle/>
          <a:p>
            <a:r>
              <a:rPr lang="en-US" dirty="0"/>
              <a:t>Buddha taught that we as humans are made up of five </a:t>
            </a:r>
            <a:r>
              <a:rPr lang="en-US" sz="2800" b="1" i="1" dirty="0"/>
              <a:t>skandhas</a:t>
            </a:r>
            <a:r>
              <a:rPr lang="en-US" dirty="0"/>
              <a:t>, or in English, five aspects of being. </a:t>
            </a:r>
          </a:p>
          <a:p>
            <a:r>
              <a:rPr lang="en-US" dirty="0"/>
              <a:t>To Westernize these, we linked them to our idea of 'self' </a:t>
            </a:r>
          </a:p>
          <a:p>
            <a:pPr lvl="1"/>
            <a:r>
              <a:rPr lang="en-US" dirty="0"/>
              <a:t> our physical form</a:t>
            </a:r>
          </a:p>
          <a:p>
            <a:pPr lvl="1"/>
            <a:r>
              <a:rPr lang="en-US" dirty="0"/>
              <a:t> our feelings </a:t>
            </a:r>
          </a:p>
          <a:p>
            <a:pPr lvl="1"/>
            <a:r>
              <a:rPr lang="en-US" dirty="0"/>
              <a:t> our thoughts</a:t>
            </a:r>
          </a:p>
          <a:p>
            <a:pPr lvl="1"/>
            <a:r>
              <a:rPr lang="en-US" dirty="0"/>
              <a:t> our habits and</a:t>
            </a:r>
          </a:p>
          <a:p>
            <a:pPr lvl="1"/>
            <a:r>
              <a:rPr lang="en-US" dirty="0"/>
              <a:t> our consciousness of the world around  us. </a:t>
            </a:r>
          </a:p>
          <a:p>
            <a:pPr lvl="1"/>
            <a:endParaRPr lang="en-US" dirty="0"/>
          </a:p>
          <a:p>
            <a:pPr lvl="1"/>
            <a:endParaRPr lang="en-US" dirty="0"/>
          </a:p>
          <a:p>
            <a:pPr lvl="1"/>
            <a:endParaRPr lang="en-US" dirty="0"/>
          </a:p>
          <a:p>
            <a:pPr marL="3657600" lvl="8" indent="0">
              <a:buNone/>
            </a:pPr>
            <a:r>
              <a:rPr lang="en-US" dirty="0"/>
              <a:t>			(Whittemore, 2013)</a:t>
            </a:r>
          </a:p>
        </p:txBody>
      </p:sp>
    </p:spTree>
    <p:extLst>
      <p:ext uri="{BB962C8B-B14F-4D97-AF65-F5344CB8AC3E}">
        <p14:creationId xmlns:p14="http://schemas.microsoft.com/office/powerpoint/2010/main" val="198504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prstClr val="white"/>
                </a:solidFill>
              </a:rPr>
              <a:t>Three Characteristics of Buddhism</a:t>
            </a:r>
            <a:endParaRPr lang="en-US" sz="4000" dirty="0"/>
          </a:p>
        </p:txBody>
      </p:sp>
      <p:sp>
        <p:nvSpPr>
          <p:cNvPr id="3" name="Text Placeholder 2"/>
          <p:cNvSpPr>
            <a:spLocks noGrp="1"/>
          </p:cNvSpPr>
          <p:nvPr>
            <p:ph type="body" idx="1"/>
          </p:nvPr>
        </p:nvSpPr>
        <p:spPr/>
        <p:txBody>
          <a:bodyPr/>
          <a:lstStyle/>
          <a:p>
            <a:r>
              <a:rPr lang="en-US" sz="3200" i="1" dirty="0"/>
              <a:t>dukkha</a:t>
            </a:r>
          </a:p>
        </p:txBody>
      </p:sp>
      <p:sp>
        <p:nvSpPr>
          <p:cNvPr id="4" name="Text Placeholder 3"/>
          <p:cNvSpPr>
            <a:spLocks noGrp="1"/>
          </p:cNvSpPr>
          <p:nvPr>
            <p:ph type="body" sz="half" idx="15"/>
          </p:nvPr>
        </p:nvSpPr>
        <p:spPr/>
        <p:txBody>
          <a:bodyPr>
            <a:normAutofit/>
          </a:bodyPr>
          <a:lstStyle/>
          <a:p>
            <a:r>
              <a:rPr lang="en-US" sz="1800" b="1" i="1" dirty="0"/>
              <a:t>Suffering</a:t>
            </a:r>
            <a:r>
              <a:rPr lang="en-US" sz="1800" dirty="0"/>
              <a:t> :  an extremely important concept in Buddhism, it’s the belief that all things which have not attained Nirvana are imperfect and flawed.</a:t>
            </a:r>
          </a:p>
        </p:txBody>
      </p:sp>
      <p:sp>
        <p:nvSpPr>
          <p:cNvPr id="5" name="Text Placeholder 4"/>
          <p:cNvSpPr>
            <a:spLocks noGrp="1"/>
          </p:cNvSpPr>
          <p:nvPr>
            <p:ph type="body" sz="quarter" idx="3"/>
          </p:nvPr>
        </p:nvSpPr>
        <p:spPr/>
        <p:txBody>
          <a:bodyPr/>
          <a:lstStyle/>
          <a:p>
            <a:r>
              <a:rPr lang="en-US" sz="3200" i="1" dirty="0"/>
              <a:t>anicca</a:t>
            </a:r>
          </a:p>
        </p:txBody>
      </p:sp>
      <p:sp>
        <p:nvSpPr>
          <p:cNvPr id="6" name="Text Placeholder 5"/>
          <p:cNvSpPr>
            <a:spLocks noGrp="1"/>
          </p:cNvSpPr>
          <p:nvPr>
            <p:ph type="body" sz="half" idx="16"/>
          </p:nvPr>
        </p:nvSpPr>
        <p:spPr/>
        <p:txBody>
          <a:bodyPr>
            <a:normAutofit/>
          </a:bodyPr>
          <a:lstStyle/>
          <a:p>
            <a:r>
              <a:rPr lang="en-US" sz="1800" b="1" i="1" dirty="0"/>
              <a:t>Impermanence</a:t>
            </a:r>
            <a:r>
              <a:rPr lang="en-US" sz="1800" dirty="0"/>
              <a:t> : This is the belief that all of us are in a continual state of change and flux.</a:t>
            </a:r>
          </a:p>
        </p:txBody>
      </p:sp>
      <p:sp>
        <p:nvSpPr>
          <p:cNvPr id="7" name="Text Placeholder 6"/>
          <p:cNvSpPr>
            <a:spLocks noGrp="1"/>
          </p:cNvSpPr>
          <p:nvPr>
            <p:ph type="body" sz="quarter" idx="13"/>
          </p:nvPr>
        </p:nvSpPr>
        <p:spPr/>
        <p:txBody>
          <a:bodyPr/>
          <a:lstStyle/>
          <a:p>
            <a:r>
              <a:rPr lang="en-US" sz="3200" i="1" dirty="0"/>
              <a:t>anatta</a:t>
            </a:r>
          </a:p>
        </p:txBody>
      </p:sp>
      <p:sp>
        <p:nvSpPr>
          <p:cNvPr id="8" name="Text Placeholder 7"/>
          <p:cNvSpPr>
            <a:spLocks noGrp="1"/>
          </p:cNvSpPr>
          <p:nvPr>
            <p:ph type="body" sz="half" idx="17"/>
          </p:nvPr>
        </p:nvSpPr>
        <p:spPr>
          <a:xfrm>
            <a:off x="7224156" y="3022673"/>
            <a:ext cx="3303167" cy="3331235"/>
          </a:xfrm>
        </p:spPr>
        <p:txBody>
          <a:bodyPr>
            <a:normAutofit lnSpcReduction="10000"/>
          </a:bodyPr>
          <a:lstStyle/>
          <a:p>
            <a:r>
              <a:rPr lang="en-US" sz="1800" b="1" i="1" dirty="0"/>
              <a:t>Egolessness</a:t>
            </a:r>
            <a:r>
              <a:rPr lang="en-US" sz="1800" dirty="0"/>
              <a:t> : the belief that we as humans are not autonomous or sovereign. In short, we're just the by-product of the imperfect whole. 																						 (Whittemore, 2013)</a:t>
            </a:r>
          </a:p>
        </p:txBody>
      </p:sp>
    </p:spTree>
    <p:extLst>
      <p:ext uri="{BB962C8B-B14F-4D97-AF65-F5344CB8AC3E}">
        <p14:creationId xmlns:p14="http://schemas.microsoft.com/office/powerpoint/2010/main" val="233643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956602"/>
            <a:ext cx="8737999" cy="872197"/>
          </a:xfrm>
        </p:spPr>
        <p:txBody>
          <a:bodyPr>
            <a:normAutofit fontScale="90000"/>
          </a:bodyPr>
          <a:lstStyle/>
          <a:p>
            <a:pPr>
              <a:spcBef>
                <a:spcPts val="1000"/>
              </a:spcBef>
            </a:pPr>
            <a:r>
              <a:rPr lang="en-US" sz="3100" b="1" i="1" dirty="0">
                <a:solidFill>
                  <a:prstClr val="white"/>
                </a:solidFill>
                <a:ea typeface="+mn-ea"/>
                <a:cs typeface="+mn-cs"/>
              </a:rPr>
              <a:t>Five Precepts </a:t>
            </a:r>
            <a:r>
              <a:rPr lang="en-US" sz="2000" dirty="0">
                <a:solidFill>
                  <a:prstClr val="white"/>
                </a:solidFill>
                <a:ea typeface="+mn-ea"/>
                <a:cs typeface="+mn-cs"/>
              </a:rPr>
              <a:t>serve as voluntary guidelines for life and are the bases of Buddhist morality and</a:t>
            </a:r>
            <a:r>
              <a:rPr lang="en-US" sz="2000" dirty="0"/>
              <a:t> are Buddhism's belief of non-violence and ethical living, which should guide human existence.</a:t>
            </a:r>
            <a:r>
              <a:rPr lang="en-US" sz="2000" dirty="0">
                <a:solidFill>
                  <a:prstClr val="white"/>
                </a:solidFill>
                <a:ea typeface="+mn-ea"/>
                <a:cs typeface="+mn-cs"/>
              </a:rPr>
              <a:t> They include an individual’s choice or willingness to be: </a:t>
            </a:r>
            <a:br>
              <a:rPr lang="en-US" sz="2000" dirty="0">
                <a:solidFill>
                  <a:prstClr val="white"/>
                </a:solidFill>
                <a:ea typeface="+mn-ea"/>
                <a:cs typeface="+mn-cs"/>
              </a:rPr>
            </a:br>
            <a:endParaRPr lang="en-US" dirty="0"/>
          </a:p>
        </p:txBody>
      </p:sp>
      <p:sp>
        <p:nvSpPr>
          <p:cNvPr id="3" name="Content Placeholder 2"/>
          <p:cNvSpPr>
            <a:spLocks noGrp="1"/>
          </p:cNvSpPr>
          <p:nvPr>
            <p:ph idx="1"/>
          </p:nvPr>
        </p:nvSpPr>
        <p:spPr>
          <a:xfrm>
            <a:off x="680321" y="2125980"/>
            <a:ext cx="10658239" cy="4732020"/>
          </a:xfrm>
        </p:spPr>
        <p:txBody>
          <a:bodyPr>
            <a:normAutofit fontScale="77500" lnSpcReduction="20000"/>
          </a:bodyPr>
          <a:lstStyle/>
          <a:p>
            <a:pPr marL="0" indent="0">
              <a:buNone/>
            </a:pPr>
            <a:r>
              <a:rPr lang="en-US" sz="2100" b="1" i="1" dirty="0"/>
              <a:t>1-Aware of the suffering caused by violence: </a:t>
            </a:r>
            <a:r>
              <a:rPr lang="en-US" sz="1900" dirty="0"/>
              <a:t>I undertake the training to refrain from killing or committing violence toward living beings. I will attempt to treat all beings with compassion and loving kindness</a:t>
            </a:r>
          </a:p>
          <a:p>
            <a:pPr marL="0" indent="0">
              <a:buNone/>
            </a:pPr>
            <a:r>
              <a:rPr lang="en-US" sz="1900" dirty="0"/>
              <a:t>.</a:t>
            </a:r>
            <a:br>
              <a:rPr lang="en-US" sz="1900" dirty="0"/>
            </a:br>
            <a:r>
              <a:rPr lang="en-US" sz="2100" b="1" i="1" dirty="0"/>
              <a:t>2-Aware of the suffering caused by theft: </a:t>
            </a:r>
            <a:r>
              <a:rPr lang="en-US" sz="1900" dirty="0"/>
              <a:t>I undertake the training to refrain from stealing — to refrain from taking what is not freely given. I will attempt to practice generosity and will be mindful about how to use the world’s resources.</a:t>
            </a:r>
          </a:p>
          <a:p>
            <a:pPr marL="0" indent="0">
              <a:buNone/>
            </a:pPr>
            <a:r>
              <a:rPr lang="en-US" sz="1900" dirty="0"/>
              <a:t/>
            </a:r>
            <a:br>
              <a:rPr lang="en-US" sz="1900" dirty="0"/>
            </a:br>
            <a:r>
              <a:rPr lang="en-US" sz="2100" b="1" i="1" dirty="0"/>
              <a:t>3-Aware of the suffering caused by sexual misconduct: </a:t>
            </a:r>
            <a:r>
              <a:rPr lang="en-US" sz="1900" dirty="0"/>
              <a:t>I undertake the training to refrain from using sexual behavior in ways that are harmful to myself and to others. I will attempt to express my sexuality in ways that are beneficial and bring joy.</a:t>
            </a:r>
          </a:p>
          <a:p>
            <a:pPr marL="0" indent="0">
              <a:buNone/>
            </a:pPr>
            <a:r>
              <a:rPr lang="en-US" sz="1900" dirty="0"/>
              <a:t/>
            </a:r>
            <a:br>
              <a:rPr lang="en-US" sz="1900" dirty="0"/>
            </a:br>
            <a:r>
              <a:rPr lang="en-US" sz="2100" b="1" i="1" dirty="0"/>
              <a:t>4-Aware of the suffering caused by harmful speech: </a:t>
            </a:r>
            <a:r>
              <a:rPr lang="en-US" sz="1900" dirty="0"/>
              <a:t>I undertake the training to refrain from lying, from harsh speech, from idle speech or gossip. I will attempt to speak and write in ways that are both truthful and appropriate.</a:t>
            </a:r>
          </a:p>
          <a:p>
            <a:pPr marL="0" indent="0">
              <a:buNone/>
            </a:pPr>
            <a:r>
              <a:rPr lang="en-US" sz="1900" dirty="0"/>
              <a:t/>
            </a:r>
            <a:br>
              <a:rPr lang="en-US" sz="1900" dirty="0"/>
            </a:br>
            <a:r>
              <a:rPr lang="en-US" sz="2100" b="1" i="1" dirty="0"/>
              <a:t>5-Aware of the suffering caused by alcohol and drugs: </a:t>
            </a:r>
            <a:r>
              <a:rPr lang="en-US" sz="1900" dirty="0"/>
              <a:t>I undertake the training to refrain from misusing intoxicants that dull and confuse the mind. I will attempt to cultivate a clear mind and an open heart.</a:t>
            </a:r>
            <a:br>
              <a:rPr lang="en-US" sz="1900" dirty="0"/>
            </a:br>
            <a:r>
              <a:rPr lang="en-US" sz="1900" dirty="0"/>
              <a:t/>
            </a:r>
            <a:br>
              <a:rPr lang="en-US" sz="1900" dirty="0"/>
            </a:br>
            <a:r>
              <a:rPr lang="en-US" sz="1900" dirty="0"/>
              <a:t>Although there is no general consensus with regard to sexual orientation within Buddhism, overall the third precept is most often referenced when discussing gay, lesbian, bisexual and transgender issues.</a:t>
            </a:r>
          </a:p>
          <a:p>
            <a:pPr marL="0" indent="0">
              <a:buNone/>
            </a:pPr>
            <a:r>
              <a:rPr lang="en-US" sz="1900" dirty="0"/>
              <a:t>								     </a:t>
            </a:r>
            <a:r>
              <a:rPr lang="en-US" dirty="0"/>
              <a:t>(</a:t>
            </a:r>
            <a:r>
              <a:rPr lang="en-US" sz="2100" dirty="0" err="1"/>
              <a:t>Whittemore</a:t>
            </a:r>
            <a:r>
              <a:rPr lang="en-US" sz="2100" dirty="0"/>
              <a:t>, 2013) </a:t>
            </a:r>
            <a:endParaRPr lang="en-US" dirty="0"/>
          </a:p>
          <a:p>
            <a:pPr marL="0" indent="0">
              <a:buNone/>
            </a:pPr>
            <a:r>
              <a:rPr lang="en-US" dirty="0"/>
              <a:t/>
            </a:r>
            <a:br>
              <a:rPr lang="en-US" dirty="0"/>
            </a:br>
            <a:r>
              <a:rPr lang="en-US" dirty="0"/>
              <a:t> </a:t>
            </a:r>
          </a:p>
        </p:txBody>
      </p:sp>
    </p:spTree>
    <p:extLst>
      <p:ext uri="{BB962C8B-B14F-4D97-AF65-F5344CB8AC3E}">
        <p14:creationId xmlns:p14="http://schemas.microsoft.com/office/powerpoint/2010/main" val="164266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Buddhism and Homosexuality </a:t>
            </a:r>
          </a:p>
        </p:txBody>
      </p:sp>
      <p:sp>
        <p:nvSpPr>
          <p:cNvPr id="3" name="Text Placeholder 2"/>
          <p:cNvSpPr>
            <a:spLocks noGrp="1"/>
          </p:cNvSpPr>
          <p:nvPr>
            <p:ph type="body" idx="1"/>
          </p:nvPr>
        </p:nvSpPr>
        <p:spPr>
          <a:xfrm>
            <a:off x="660946" y="2080260"/>
            <a:ext cx="3070034" cy="1074420"/>
          </a:xfrm>
        </p:spPr>
        <p:txBody>
          <a:bodyPr/>
          <a:lstStyle/>
          <a:p>
            <a:r>
              <a:rPr lang="en-US" sz="1800" b="1" i="1" dirty="0"/>
              <a:t>Theravada</a:t>
            </a:r>
            <a:r>
              <a:rPr lang="en-US" sz="1800" dirty="0"/>
              <a:t>, the oldest form of Buddhism that emphasizes the monastic life</a:t>
            </a:r>
          </a:p>
        </p:txBody>
      </p:sp>
      <p:sp>
        <p:nvSpPr>
          <p:cNvPr id="4" name="Text Placeholder 3"/>
          <p:cNvSpPr>
            <a:spLocks noGrp="1"/>
          </p:cNvSpPr>
          <p:nvPr>
            <p:ph type="body" sz="half" idx="15"/>
          </p:nvPr>
        </p:nvSpPr>
        <p:spPr>
          <a:xfrm>
            <a:off x="680322" y="3154680"/>
            <a:ext cx="3049702" cy="3246119"/>
          </a:xfrm>
        </p:spPr>
        <p:txBody>
          <a:bodyPr>
            <a:normAutofit fontScale="92500" lnSpcReduction="10000"/>
          </a:bodyPr>
          <a:lstStyle/>
          <a:p>
            <a:r>
              <a:rPr lang="en-US" dirty="0"/>
              <a:t>Monks, live lives of celibacy</a:t>
            </a:r>
          </a:p>
          <a:p>
            <a:r>
              <a:rPr lang="en-US" dirty="0"/>
              <a:t>          - sacred texts do contain a great deal of instances of loving relationships between unmarried men, which some believe to have homoerotic overtones. No sexual contact is mentioned in these instances, however.</a:t>
            </a:r>
          </a:p>
          <a:p>
            <a:r>
              <a:rPr lang="en-US" dirty="0"/>
              <a:t>Lay Buddhists - are expected to adhere to Five Precepts, the third of which is a vow "not to engage in sexual misconduct.“</a:t>
            </a:r>
          </a:p>
          <a:p>
            <a:r>
              <a:rPr lang="en-US" dirty="0"/>
              <a:t>        interpreted to include actions like coercive sex, sexual harassment, child molestation and adultery. As Homosexuality is not explicitly mentioned  	  </a:t>
            </a:r>
          </a:p>
          <a:p>
            <a:endParaRPr lang="en-US" dirty="0"/>
          </a:p>
        </p:txBody>
      </p:sp>
      <p:sp>
        <p:nvSpPr>
          <p:cNvPr id="5" name="Text Placeholder 4"/>
          <p:cNvSpPr>
            <a:spLocks noGrp="1"/>
          </p:cNvSpPr>
          <p:nvPr>
            <p:ph type="body" sz="quarter" idx="3"/>
          </p:nvPr>
        </p:nvSpPr>
        <p:spPr>
          <a:xfrm>
            <a:off x="3956025" y="2080261"/>
            <a:ext cx="3063240" cy="845819"/>
          </a:xfrm>
        </p:spPr>
        <p:txBody>
          <a:bodyPr/>
          <a:lstStyle/>
          <a:p>
            <a:r>
              <a:rPr lang="en-US" sz="1800" b="1" i="1" dirty="0"/>
              <a:t>Mahayana Buddhism</a:t>
            </a:r>
            <a:r>
              <a:rPr lang="en-US" sz="1800" dirty="0"/>
              <a:t>, a later form that includes Pure Land, Zen, </a:t>
            </a:r>
            <a:r>
              <a:rPr lang="en-US" sz="1800" dirty="0" err="1"/>
              <a:t>Nichiren</a:t>
            </a:r>
            <a:endParaRPr lang="en-US" sz="1800" dirty="0"/>
          </a:p>
        </p:txBody>
      </p:sp>
      <p:sp>
        <p:nvSpPr>
          <p:cNvPr id="6" name="Text Placeholder 5"/>
          <p:cNvSpPr>
            <a:spLocks noGrp="1"/>
          </p:cNvSpPr>
          <p:nvPr>
            <p:ph type="body" sz="half" idx="16"/>
          </p:nvPr>
        </p:nvSpPr>
        <p:spPr>
          <a:xfrm>
            <a:off x="3945470" y="3154680"/>
            <a:ext cx="3063240" cy="2781506"/>
          </a:xfrm>
        </p:spPr>
        <p:txBody>
          <a:bodyPr/>
          <a:lstStyle/>
          <a:p>
            <a:r>
              <a:rPr lang="en-US" dirty="0"/>
              <a:t>does not make a distinction between same-sex and opposite-sex relationships. </a:t>
            </a:r>
          </a:p>
          <a:p>
            <a:r>
              <a:rPr lang="en-US" dirty="0"/>
              <a:t>Instead, the expectation is not to harm, exploit or manipulate others, which would directly violate the third precept.</a:t>
            </a:r>
          </a:p>
        </p:txBody>
      </p:sp>
      <p:sp>
        <p:nvSpPr>
          <p:cNvPr id="7" name="Text Placeholder 6"/>
          <p:cNvSpPr>
            <a:spLocks noGrp="1"/>
          </p:cNvSpPr>
          <p:nvPr>
            <p:ph type="body" sz="quarter" idx="13"/>
          </p:nvPr>
        </p:nvSpPr>
        <p:spPr>
          <a:xfrm>
            <a:off x="7224156" y="2080261"/>
            <a:ext cx="3070025" cy="960120"/>
          </a:xfrm>
        </p:spPr>
        <p:txBody>
          <a:bodyPr/>
          <a:lstStyle/>
          <a:p>
            <a:r>
              <a:rPr lang="en-US" sz="1800" b="1" i="1" dirty="0"/>
              <a:t>Vajrayana</a:t>
            </a:r>
            <a:r>
              <a:rPr lang="en-US" sz="1800" dirty="0"/>
              <a:t>, a unique form that arose in India and Tibet and is led by the Dalai Lama</a:t>
            </a:r>
          </a:p>
        </p:txBody>
      </p:sp>
      <p:sp>
        <p:nvSpPr>
          <p:cNvPr id="8" name="Text Placeholder 7"/>
          <p:cNvSpPr>
            <a:spLocks noGrp="1"/>
          </p:cNvSpPr>
          <p:nvPr>
            <p:ph type="body" sz="half" idx="17"/>
          </p:nvPr>
        </p:nvSpPr>
        <p:spPr>
          <a:xfrm>
            <a:off x="7224156" y="3154679"/>
            <a:ext cx="3178801" cy="3444903"/>
          </a:xfrm>
        </p:spPr>
        <p:txBody>
          <a:bodyPr>
            <a:normAutofit fontScale="92500" lnSpcReduction="10000"/>
          </a:bodyPr>
          <a:lstStyle/>
          <a:p>
            <a:r>
              <a:rPr lang="en-US" dirty="0"/>
              <a:t>all forms of sex other than penile-vaginal sex are prohibited for Buddhists</a:t>
            </a:r>
          </a:p>
          <a:p>
            <a:r>
              <a:rPr lang="en-US" dirty="0"/>
              <a:t>-"From a Buddhist point of view, [gay sex] is generally considered sexual misconduct." But the Dalai Lama did note that this rule is for Buddhists, and from society's viewpoint, homosexual relationships can be "of mutual benefit, enjoyable, and harmless." </a:t>
            </a:r>
          </a:p>
          <a:p>
            <a:r>
              <a:rPr lang="en-US" dirty="0"/>
              <a:t>-opposes violence and discrimination based on sexual orientation. He urges respect, tolerance, compassion, and the full recognition of human rights for all.“</a:t>
            </a:r>
          </a:p>
          <a:p>
            <a:endParaRPr lang="en-US" dirty="0"/>
          </a:p>
          <a:p>
            <a:endParaRPr lang="en-US" dirty="0"/>
          </a:p>
          <a:p>
            <a:r>
              <a:rPr lang="en-US" dirty="0">
                <a:solidFill>
                  <a:schemeClr val="bg1"/>
                </a:solidFill>
              </a:rPr>
              <a:t>     (</a:t>
            </a:r>
            <a:r>
              <a:rPr lang="en-US" dirty="0">
                <a:solidFill>
                  <a:schemeClr val="bg1"/>
                </a:solidFill>
                <a:latin typeface="Segoe UI" panose="020B0502040204020203" pitchFamily="34" charset="0"/>
              </a:rPr>
              <a:t>Buddhism and Homosexuality, 2015)</a:t>
            </a:r>
            <a:endParaRPr lang="en-US" dirty="0">
              <a:solidFill>
                <a:schemeClr val="bg1"/>
              </a:solidFill>
            </a:endParaRPr>
          </a:p>
        </p:txBody>
      </p:sp>
    </p:spTree>
    <p:extLst>
      <p:ext uri="{BB962C8B-B14F-4D97-AF65-F5344CB8AC3E}">
        <p14:creationId xmlns:p14="http://schemas.microsoft.com/office/powerpoint/2010/main" val="196172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Gender Roles</a:t>
            </a:r>
          </a:p>
        </p:txBody>
      </p:sp>
      <p:sp>
        <p:nvSpPr>
          <p:cNvPr id="10" name="Text Placeholder 9"/>
          <p:cNvSpPr>
            <a:spLocks noGrp="1"/>
          </p:cNvSpPr>
          <p:nvPr>
            <p:ph idx="1"/>
          </p:nvPr>
        </p:nvSpPr>
        <p:spPr>
          <a:xfrm>
            <a:off x="680321" y="2336873"/>
            <a:ext cx="9613861" cy="3997252"/>
          </a:xfrm>
        </p:spPr>
        <p:txBody>
          <a:bodyPr>
            <a:normAutofit fontScale="92500" lnSpcReduction="10000"/>
          </a:bodyPr>
          <a:lstStyle/>
          <a:p>
            <a:pPr marL="0" indent="0" algn="ctr">
              <a:buNone/>
            </a:pPr>
            <a:r>
              <a:rPr lang="en-US" dirty="0"/>
              <a:t>Gender roles amongst the Buddhist community</a:t>
            </a:r>
          </a:p>
          <a:p>
            <a:pPr marL="0" indent="0">
              <a:buNone/>
            </a:pPr>
            <a:endParaRPr lang="en-US" dirty="0"/>
          </a:p>
          <a:p>
            <a:pPr marL="0" indent="0">
              <a:buNone/>
            </a:pPr>
            <a:r>
              <a:rPr lang="en-US" dirty="0"/>
              <a:t>Buddhism teaches that men and women are of equal value and men are to respect their wives as friends and partners, not slaves. Household duties are split equally among the men and women with equal dedication. Women are taught to manage the mans affairs and even acquaint herself with the business or industries that the husband is engaged in.</a:t>
            </a:r>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1200" dirty="0"/>
              <a:t>(</a:t>
            </a:r>
            <a:r>
              <a:rPr lang="en-US" sz="1300" dirty="0"/>
              <a:t>Buddhist Studies, </a:t>
            </a:r>
            <a:r>
              <a:rPr lang="en-US" sz="1300" dirty="0" err="1"/>
              <a:t>n.d</a:t>
            </a:r>
            <a:r>
              <a:rPr lang="en-US" sz="1300" dirty="0"/>
              <a:t>)</a:t>
            </a:r>
            <a:endParaRPr lang="en-US" dirty="0"/>
          </a:p>
        </p:txBody>
      </p:sp>
      <p:sp>
        <p:nvSpPr>
          <p:cNvPr id="12" name="Text Placeholder 11"/>
          <p:cNvSpPr>
            <a:spLocks noGrp="1"/>
          </p:cNvSpPr>
          <p:nvPr>
            <p:ph type="body" sz="quarter" idx="4294967295"/>
          </p:nvPr>
        </p:nvSpPr>
        <p:spPr>
          <a:xfrm flipH="1" flipV="1">
            <a:off x="12553948" y="2649855"/>
            <a:ext cx="45719" cy="45719"/>
          </a:xfrm>
        </p:spPr>
        <p:txBody>
          <a:bodyPr>
            <a:normAutofit fontScale="25000" lnSpcReduction="20000"/>
          </a:bodyPr>
          <a:lstStyle/>
          <a:p>
            <a:pPr marL="0" indent="0">
              <a:buNone/>
            </a:pPr>
            <a:endParaRPr lang="en-US" dirty="0"/>
          </a:p>
        </p:txBody>
      </p:sp>
      <p:pic>
        <p:nvPicPr>
          <p:cNvPr id="1026" name="Picture 2" descr="C:\Users\KCH707EU16\Desktop\buddh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299" y="4638675"/>
            <a:ext cx="355282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&amp; External Discriminatory Conflicts in Buddhism</a:t>
            </a:r>
          </a:p>
        </p:txBody>
      </p:sp>
      <p:sp>
        <p:nvSpPr>
          <p:cNvPr id="3" name="Text Placeholder 2"/>
          <p:cNvSpPr>
            <a:spLocks noGrp="1"/>
          </p:cNvSpPr>
          <p:nvPr>
            <p:ph type="body" idx="1"/>
          </p:nvPr>
        </p:nvSpPr>
        <p:spPr>
          <a:xfrm>
            <a:off x="1434697" y="4015744"/>
            <a:ext cx="3049705" cy="510182"/>
          </a:xfrm>
        </p:spPr>
        <p:txBody>
          <a:bodyPr>
            <a:normAutofit fontScale="55000" lnSpcReduction="20000"/>
          </a:bodyPr>
          <a:lstStyle/>
          <a:p>
            <a:r>
              <a:rPr lang="en-US" dirty="0">
                <a:hlinkClick r:id="rId2"/>
              </a:rPr>
              <a:t>http://usatoday30.usatoday.com/news/world/story/2012-04-02/tibet-immolations/53952746/1</a:t>
            </a:r>
            <a:endParaRPr lang="en-US" dirty="0"/>
          </a:p>
        </p:txBody>
      </p:sp>
      <p:pic>
        <p:nvPicPr>
          <p:cNvPr id="12" name="Picture Placeholder 11"/>
          <p:cNvPicPr>
            <a:picLocks noGrp="1" noChangeAspect="1"/>
          </p:cNvPicPr>
          <p:nvPr>
            <p:ph type="pic" idx="15"/>
          </p:nvPr>
        </p:nvPicPr>
        <p:blipFill>
          <a:blip r:embed="rId3"/>
          <a:srcRect t="16729" b="16729"/>
          <a:stretch>
            <a:fillRect/>
          </a:stretch>
        </p:blipFill>
        <p:spPr>
          <a:xfrm>
            <a:off x="1434698" y="2251710"/>
            <a:ext cx="3220126" cy="1609163"/>
          </a:xfrm>
          <a:prstGeom prst="rect">
            <a:avLst/>
          </a:prstGeom>
          <a:ln>
            <a:noFill/>
          </a:ln>
          <a:effectLst>
            <a:outerShdw blurRad="190500" algn="tl" rotWithShape="0">
              <a:srgbClr val="000000">
                <a:alpha val="70000"/>
              </a:srgbClr>
            </a:outerShdw>
          </a:effectLst>
        </p:spPr>
      </p:pic>
      <p:sp>
        <p:nvSpPr>
          <p:cNvPr id="5" name="Text Placeholder 4"/>
          <p:cNvSpPr>
            <a:spLocks noGrp="1"/>
          </p:cNvSpPr>
          <p:nvPr>
            <p:ph type="body" sz="half" idx="18"/>
          </p:nvPr>
        </p:nvSpPr>
        <p:spPr>
          <a:xfrm>
            <a:off x="680318" y="4552594"/>
            <a:ext cx="4474612" cy="2208246"/>
          </a:xfrm>
        </p:spPr>
        <p:txBody>
          <a:bodyPr>
            <a:normAutofit/>
          </a:bodyPr>
          <a:lstStyle/>
          <a:p>
            <a:r>
              <a:rPr lang="en-US" dirty="0"/>
              <a:t>Tibetan protesters have burned themselves in marketplaces, main streets, military camps and other symbols of government authority Sometimes drinking kerosene to make the flames explode from within in western China. The Tibetan self-immolations have so far failed to prompt the changes the protesters demand: an end to government interference in their religion and a return of the exiled Dalai Lama. This form of protest was one of the biggest waves of political self-immolations in recent history.</a:t>
            </a:r>
          </a:p>
        </p:txBody>
      </p:sp>
      <p:sp>
        <p:nvSpPr>
          <p:cNvPr id="6" name="Text Placeholder 5"/>
          <p:cNvSpPr>
            <a:spLocks noGrp="1"/>
          </p:cNvSpPr>
          <p:nvPr>
            <p:ph type="body" sz="quarter" idx="3"/>
          </p:nvPr>
        </p:nvSpPr>
        <p:spPr>
          <a:xfrm>
            <a:off x="6419412" y="4008128"/>
            <a:ext cx="3063240" cy="678178"/>
          </a:xfrm>
        </p:spPr>
        <p:txBody>
          <a:bodyPr>
            <a:normAutofit fontScale="55000" lnSpcReduction="20000"/>
          </a:bodyPr>
          <a:lstStyle/>
          <a:p>
            <a:r>
              <a:rPr lang="en-US" dirty="0">
                <a:hlinkClick r:id="rId4"/>
              </a:rPr>
              <a:t>http://www.breitbart.com/national-security/2015/05/31/buddhists-turn-violent-in-struggle-against-muslims-in-sri-lanka/</a:t>
            </a:r>
            <a:endParaRPr lang="en-US" dirty="0"/>
          </a:p>
        </p:txBody>
      </p:sp>
      <p:pic>
        <p:nvPicPr>
          <p:cNvPr id="13" name="Picture Placeholder 12"/>
          <p:cNvPicPr>
            <a:picLocks noGrp="1" noChangeAspect="1"/>
          </p:cNvPicPr>
          <p:nvPr>
            <p:ph type="pic" idx="21"/>
          </p:nvPr>
        </p:nvPicPr>
        <p:blipFill>
          <a:blip r:embed="rId5"/>
          <a:srcRect t="16839" b="16839"/>
          <a:stretch>
            <a:fillRect/>
          </a:stretch>
        </p:blipFill>
        <p:spPr>
          <a:xfrm>
            <a:off x="6419412" y="2336873"/>
            <a:ext cx="3063240" cy="1524000"/>
          </a:xfrm>
          <a:prstGeom prst="rect">
            <a:avLst/>
          </a:prstGeom>
          <a:ln>
            <a:noFill/>
          </a:ln>
          <a:effectLst>
            <a:outerShdw blurRad="190500" algn="tl" rotWithShape="0">
              <a:srgbClr val="000000">
                <a:alpha val="70000"/>
              </a:srgbClr>
            </a:outerShdw>
          </a:effectLst>
        </p:spPr>
      </p:pic>
      <p:sp>
        <p:nvSpPr>
          <p:cNvPr id="8" name="Text Placeholder 7"/>
          <p:cNvSpPr>
            <a:spLocks noGrp="1"/>
          </p:cNvSpPr>
          <p:nvPr>
            <p:ph type="body" sz="half" idx="19"/>
          </p:nvPr>
        </p:nvSpPr>
        <p:spPr>
          <a:xfrm>
            <a:off x="5920740" y="4720590"/>
            <a:ext cx="4377499" cy="2040250"/>
          </a:xfrm>
        </p:spPr>
        <p:txBody>
          <a:bodyPr>
            <a:normAutofit/>
          </a:bodyPr>
          <a:lstStyle/>
          <a:p>
            <a:r>
              <a:rPr lang="en-US" dirty="0"/>
              <a:t>Buddhist monks accused of stirring up hostility towards other faiths and ethnic minorities in Sri Lanka. Many Buddhist's believe the country was destroyed by the British colonialists, and its current problems are also the work of white people and Muslims. The Buddhist are willing to fight until the country is returned to the original civilization of the Sinhalese.</a:t>
            </a:r>
          </a:p>
        </p:txBody>
      </p:sp>
    </p:spTree>
    <p:extLst>
      <p:ext uri="{BB962C8B-B14F-4D97-AF65-F5344CB8AC3E}">
        <p14:creationId xmlns:p14="http://schemas.microsoft.com/office/powerpoint/2010/main" val="170284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ln>
            <a:noFill/>
          </a:ln>
          <a:effectLst/>
        </p:spPr>
      </p:sp>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27" name="Rectangle 13"/>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4"/>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Content Placeholder 4" descr="Screen Clipping"/>
          <p:cNvPicPr>
            <a:picLocks noGrp="1" noChangeAspect="1"/>
          </p:cNvPicPr>
          <p:nvPr>
            <p:ph idx="1"/>
          </p:nvPr>
        </p:nvPicPr>
        <p:blipFill rotWithShape="1">
          <a:blip r:embed="rId5"/>
          <a:srcRect l="15388" r="1" b="1"/>
          <a:stretch/>
        </p:blipFill>
        <p:spPr>
          <a:xfrm>
            <a:off x="7547810" y="10"/>
            <a:ext cx="4641013" cy="6856310"/>
          </a:xfrm>
          <a:prstGeom prst="rect">
            <a:avLst/>
          </a:prstGeom>
          <a:ln>
            <a:noFill/>
          </a:ln>
          <a:effectLst/>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itle 1"/>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Buddhism &amp; Discrimination</a:t>
            </a:r>
          </a:p>
        </p:txBody>
      </p:sp>
      <p:sp>
        <p:nvSpPr>
          <p:cNvPr id="4" name="Text Placeholder 3"/>
          <p:cNvSpPr>
            <a:spLocks noGrp="1"/>
          </p:cNvSpPr>
          <p:nvPr>
            <p:ph type="body" sz="half" idx="2"/>
          </p:nvPr>
        </p:nvSpPr>
        <p:spPr>
          <a:xfrm>
            <a:off x="680321" y="1977794"/>
            <a:ext cx="6423211" cy="4674466"/>
          </a:xfrm>
        </p:spPr>
        <p:txBody>
          <a:bodyPr vert="horz" lIns="91440" tIns="45720" rIns="91440" bIns="45720" rtlCol="0">
            <a:normAutofit fontScale="85000" lnSpcReduction="10000"/>
          </a:bodyPr>
          <a:lstStyle/>
          <a:p>
            <a:r>
              <a:rPr lang="en-US" sz="2000" dirty="0"/>
              <a:t>The Buddha was born into a humanity that used the caste system. For Buddhists, the caste system is an exemplification of discrimination and is something that they do not support. Buddhists teach that prejudice is a case of ignorance. Furthermore, believing that we are in some way superior to those around us is an example of "craving" or of fear.</a:t>
            </a:r>
          </a:p>
          <a:p>
            <a:r>
              <a:rPr lang="en-US" sz="2000" dirty="0"/>
              <a:t>When people discriminate, their behavior reflects an ignorant attitude towards others. Buddhists believe that ignorance and craving cause pain and people to suffer – known as </a:t>
            </a:r>
            <a:r>
              <a:rPr lang="en-US" sz="2000" b="1" i="1" dirty="0"/>
              <a:t>dukkha</a:t>
            </a:r>
            <a:r>
              <a:rPr lang="en-US" sz="2000" dirty="0"/>
              <a:t>.</a:t>
            </a:r>
          </a:p>
          <a:p>
            <a:r>
              <a:rPr lang="en-US" sz="2000" dirty="0"/>
              <a:t>Buddhists believe in equanimity, </a:t>
            </a:r>
            <a:r>
              <a:rPr lang="en-US" sz="2000" b="1" i="1" dirty="0" err="1"/>
              <a:t>upekkha</a:t>
            </a:r>
            <a:r>
              <a:rPr lang="en-US" sz="2000" dirty="0"/>
              <a:t>. </a:t>
            </a:r>
            <a:r>
              <a:rPr lang="en-US" sz="2000" dirty="0" err="1"/>
              <a:t>Upekkha</a:t>
            </a:r>
            <a:r>
              <a:rPr lang="en-US" sz="2000" dirty="0"/>
              <a:t> is to maintain a similar attitude towards everyone. Buddhists try to ensure equal respect to all in society.</a:t>
            </a:r>
          </a:p>
          <a:p>
            <a:r>
              <a:rPr lang="en-US" sz="2000" dirty="0"/>
              <a:t>Buddhists believe that there are no differences between any human. Every individual should be valued and should be treated fair and with justness.</a:t>
            </a:r>
          </a:p>
          <a:p>
            <a:r>
              <a:rPr lang="en-US" sz="2000" dirty="0"/>
              <a:t>Mahayana Buddhists believe we all have 'Buddha Nature,' i.e., the ability to reach enlightenment. It doesn't matter about our culture, race or background. Once understanding is achieved, there are no divisions at all.</a:t>
            </a:r>
          </a:p>
        </p:txBody>
      </p:sp>
    </p:spTree>
    <p:extLst>
      <p:ext uri="{BB962C8B-B14F-4D97-AF65-F5344CB8AC3E}">
        <p14:creationId xmlns:p14="http://schemas.microsoft.com/office/powerpoint/2010/main" val="378563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ln>
            <a:noFill/>
          </a:ln>
          <a:effectLst/>
        </p:spPr>
      </p:sp>
      <p:pic>
        <p:nvPicPr>
          <p:cNvPr id="19"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2"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4" name="Group 12"/>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76" y="0"/>
            <a:ext cx="12192000" cy="6858001"/>
            <a:chOff x="-3176" y="0"/>
            <a:chExt cx="12192000" cy="6858001"/>
          </a:xfrm>
        </p:grpSpPr>
        <p:sp useBgFill="1">
          <p:nvSpPr>
            <p:cNvPr id="14" name="Rectangle 13"/>
            <p:cNvSpPr/>
            <p:nvPr>
              <p:extLst>
                <p:ext uri="{386F3935-93C4-4BCD-93E2-E3B085C9AB24}">
                  <p16:designElem xmlns:p16="http://schemas.microsoft.com/office/powerpoint/2015/main" xmlns=""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Content Placeholder 4"/>
          <p:cNvPicPr>
            <a:picLocks noGrp="1" noChangeAspect="1"/>
          </p:cNvPicPr>
          <p:nvPr>
            <p:ph idx="1"/>
          </p:nvPr>
        </p:nvPicPr>
        <p:blipFill rotWithShape="1">
          <a:blip r:embed="rId5"/>
          <a:srcRect l="31151" r="-1" b="-1"/>
          <a:stretch/>
        </p:blipFill>
        <p:spPr>
          <a:xfrm>
            <a:off x="4636008" y="10"/>
            <a:ext cx="7552815" cy="6856310"/>
          </a:xfrm>
          <a:prstGeom prst="rect">
            <a:avLst/>
          </a:prstGeom>
          <a:ln>
            <a:noFill/>
          </a:ln>
          <a:effectLst/>
        </p:spPr>
      </p:pic>
      <p:sp>
        <p:nvSpPr>
          <p:cNvPr id="25"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p:cNvSpPr>
            <a:spLocks noGrp="1"/>
          </p:cNvSpPr>
          <p:nvPr>
            <p:ph type="title"/>
          </p:nvPr>
        </p:nvSpPr>
        <p:spPr>
          <a:xfrm>
            <a:off x="680322" y="753228"/>
            <a:ext cx="3679028" cy="1080938"/>
          </a:xfrm>
        </p:spPr>
        <p:txBody>
          <a:bodyPr vert="horz" lIns="91440" tIns="45720" rIns="91440" bIns="45720" rtlCol="0" anchor="ctr">
            <a:normAutofit/>
          </a:bodyPr>
          <a:lstStyle/>
          <a:p>
            <a:r>
              <a:rPr lang="en-US" sz="3200"/>
              <a:t>Buddhism &amp; Discrimination</a:t>
            </a:r>
          </a:p>
        </p:txBody>
      </p:sp>
      <p:sp>
        <p:nvSpPr>
          <p:cNvPr id="4" name="Text Placeholder 3"/>
          <p:cNvSpPr>
            <a:spLocks noGrp="1"/>
          </p:cNvSpPr>
          <p:nvPr>
            <p:ph type="body" sz="half" idx="2"/>
          </p:nvPr>
        </p:nvSpPr>
        <p:spPr>
          <a:xfrm>
            <a:off x="680322" y="2336873"/>
            <a:ext cx="3581635" cy="3599316"/>
          </a:xfrm>
        </p:spPr>
        <p:txBody>
          <a:bodyPr vert="horz" lIns="91440" tIns="45720" rIns="91440" bIns="45720" rtlCol="0">
            <a:normAutofit/>
          </a:bodyPr>
          <a:lstStyle/>
          <a:p>
            <a:pPr indent="-228600">
              <a:buFont typeface="Arial" panose="020B0604020202020204" pitchFamily="34" charset="0"/>
              <a:buChar char="•"/>
            </a:pPr>
            <a:r>
              <a:rPr lang="en-US" i="1" dirty="0"/>
              <a:t>Buddhism is known as the religion uncorrupted by ‘religiousness’ (dogmatism, violence, fundamentalism)</a:t>
            </a:r>
            <a:r>
              <a:rPr lang="en-US" dirty="0"/>
              <a:t>(Fuller,2014).</a:t>
            </a:r>
          </a:p>
          <a:p>
            <a:pPr indent="-228600">
              <a:buFont typeface="Arial" panose="020B0604020202020204" pitchFamily="34" charset="0"/>
              <a:buChar char="•"/>
            </a:pPr>
            <a:r>
              <a:rPr lang="en-US" dirty="0"/>
              <a:t> It is the religion of choice for the compassionate individual. Many hold Buddhism in high regards because carnage, war, and hostility have been committed by everyone — except the Buddhist. So the recent acts of the Buddhists against Muslims are not considered true Buddhists.</a:t>
            </a:r>
          </a:p>
        </p:txBody>
      </p:sp>
    </p:spTree>
    <p:extLst>
      <p:ext uri="{BB962C8B-B14F-4D97-AF65-F5344CB8AC3E}">
        <p14:creationId xmlns:p14="http://schemas.microsoft.com/office/powerpoint/2010/main" val="9561245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2811</TotalTime>
  <Words>1408</Words>
  <Application>Microsoft Office PowerPoint</Application>
  <PresentationFormat>Custom</PresentationFormat>
  <Paragraphs>104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Berlin</vt:lpstr>
      <vt:lpstr>BUDDHISM</vt:lpstr>
      <vt:lpstr>Skandhas or five aspects of being</vt:lpstr>
      <vt:lpstr>Three Characteristics of Buddhism</vt:lpstr>
      <vt:lpstr>Five Precepts serve as voluntary guidelines for life and are the bases of Buddhist morality and are Buddhism's belief of non-violence and ethical living, which should guide human existence. They include an individual’s choice or willingness to be:  </vt:lpstr>
      <vt:lpstr>Buddhism and Homosexuality </vt:lpstr>
      <vt:lpstr>Gender Roles</vt:lpstr>
      <vt:lpstr>Internal &amp; External Discriminatory Conflicts in Buddhism</vt:lpstr>
      <vt:lpstr>Buddhism &amp; Discrimination</vt:lpstr>
      <vt:lpstr>Buddhism &amp; Discrimination</vt:lpstr>
      <vt:lpstr>Current Events </vt:lpstr>
      <vt:lpstr>Current Events</vt:lpstr>
      <vt:lpstr>Current Events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BUDDHISM</dc:title>
  <dc:creator>JUNE ARTHUR</dc:creator>
  <cp:lastModifiedBy>June Hyndman</cp:lastModifiedBy>
  <cp:revision>43</cp:revision>
  <dcterms:created xsi:type="dcterms:W3CDTF">2016-08-02T11:05:54Z</dcterms:created>
  <dcterms:modified xsi:type="dcterms:W3CDTF">2016-08-08T21:38:58Z</dcterms:modified>
</cp:coreProperties>
</file>